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Default Extension="xx&amp;_nc_gid=eDAOxpNhGY0UJKzYP7AB_g&amp;_nc_ss=7b2a8&amp;oh=00_AQPObS_b9jcB4p3QbieoPhEvjWDOz21FMIJS4nYiTZWEIA&amp;oe=6AE66A8F" ContentType="image/jpeg"/>
  <Default Extension="xx&amp;_nc_gid=lyVYOz6J4Vj1bN3wKq1g5Q&amp;_nc_ss=7b2a8&amp;oh=00_AQN4fPUXqwvtlsG4qC6GaEXghpAFaJrjCOolgWV19CrZCw&amp;oe=6AE6576A" ContentType="image/jpeg"/>
  <Default Extension="xx&amp;_nc_gid=WujGXZNbw-CKkwCX7gvzNw&amp;_nc_ss=7b2a8&amp;oh=00_AQPqBrCJAsfzEKKCcbsfOKp8f17Nn09RurZ7LVSnso40Uw&amp;oe=6AE652D5" ContentType="image/jpeg"/>
  <Default Extension="xx&amp;_nc_gid=Xv6Kr8FNI9xpBYqfW_BZAg&amp;_nc_ss=7b2a8&amp;oh=00_AQOH5Nw8eGyWPyaVw328ajaaM-ZSNf7DDvWZIEizsrhSJw&amp;oe=6AE6708F" ContentType="image/jpeg"/>
  <Default Extension="xx&amp;_nc_gid=yp7auQtGO__skc_bjy94Qg&amp;_nc_ss=7b2a8&amp;oh=00_AQNAfX7lc-gmWX0GU-HZZR4Vj0waK551ImPiIjvXoYSYGA&amp;oe=6AE65447"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sldIdLst>
    <p:sldId id="256" r:id="rId2"/>
    <p:sldId id="278" r:id="rId3"/>
    <p:sldId id="258" r:id="rId4"/>
    <p:sldId id="279" r:id="rId5"/>
    <p:sldId id="259" r:id="rId6"/>
    <p:sldId id="260" r:id="rId7"/>
    <p:sldId id="261" r:id="rId8"/>
    <p:sldId id="262" r:id="rId9"/>
    <p:sldId id="263" r:id="rId10"/>
    <p:sldId id="264" r:id="rId11"/>
    <p:sldId id="265" r:id="rId12"/>
    <p:sldId id="266" r:id="rId13"/>
    <p:sldId id="267" r:id="rId14"/>
    <p:sldId id="269" r:id="rId15"/>
    <p:sldId id="270" r:id="rId16"/>
    <p:sldId id="271" r:id="rId17"/>
    <p:sldId id="272" r:id="rId18"/>
    <p:sldId id="274" r:id="rId19"/>
    <p:sldId id="275" r:id="rId20"/>
    <p:sldId id="280" r:id="rId21"/>
    <p:sldId id="268" r:id="rId22"/>
    <p:sldId id="281" r:id="rId23"/>
    <p:sldId id="276" r:id="rId24"/>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FC64AF3E-02A5-BF01-E36D-47F3E747E465}">
          <p14:sldIdLst>
            <p14:sldId id="256"/>
            <p14:sldId id="278"/>
            <p14:sldId id="258"/>
            <p14:sldId id="279"/>
          </p14:sldIdLst>
        </p14:section>
        <p14:section name="The Project" id="{CEED65E9-D9D5-61AA-CAB2-34BE06BBED7C}">
          <p14:sldIdLst>
            <p14:sldId id="259"/>
            <p14:sldId id="260"/>
          </p14:sldIdLst>
        </p14:section>
        <p14:section name="How To Do It" id="{7EC54B00-DB35-25AF-B1BE-252C41D939BB}">
          <p14:sldIdLst>
            <p14:sldId id="261"/>
            <p14:sldId id="262"/>
            <p14:sldId id="263"/>
            <p14:sldId id="264"/>
            <p14:sldId id="265"/>
            <p14:sldId id="266"/>
            <p14:sldId id="267"/>
          </p14:sldIdLst>
        </p14:section>
        <p14:section name="What We Learned" id="{EB3B4A59-0074-4EA7-D711-FBC696ADA950}">
          <p14:sldIdLst>
            <p14:sldId id="269"/>
            <p14:sldId id="270"/>
            <p14:sldId id="271"/>
            <p14:sldId id="272"/>
          </p14:sldIdLst>
        </p14:section>
        <p14:section name="Your Turn" id="{60319DC3-62F8-D161-7FE7-F7394CAE73D4}">
          <p14:sldIdLst>
            <p14:sldId id="274"/>
            <p14:sldId id="275"/>
            <p14:sldId id="280"/>
            <p14:sldId id="268"/>
            <p14:sldId id="281"/>
            <p14:sldId id="27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4610"/>
  </p:normalViewPr>
  <p:slideViewPr>
    <p:cSldViewPr snapToGrid="0" snapToObjects="1">
      <p:cViewPr varScale="1">
        <p:scale>
          <a:sx n="168" d="100"/>
          <a:sy n="168" d="100"/>
        </p:scale>
        <p:origin x="584"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oah Lenstra" userId="f0cc234c-82af-4a2f-907a-9722ebbd5a46" providerId="ADAL" clId="{2EEB2BB2-9446-5E93-9F6E-C19D825B0F33}"/>
    <pc:docChg chg="undo custSel addSld delSld modSld modSection">
      <pc:chgData name="Noah Lenstra" userId="f0cc234c-82af-4a2f-907a-9722ebbd5a46" providerId="ADAL" clId="{2EEB2BB2-9446-5E93-9F6E-C19D825B0F33}" dt="2026-10-27T12:30:25.692" v="1650" actId="20577"/>
      <pc:docMkLst>
        <pc:docMk/>
      </pc:docMkLst>
      <pc:sldChg chg="addSp modSp mod">
        <pc:chgData name="Noah Lenstra" userId="f0cc234c-82af-4a2f-907a-9722ebbd5a46" providerId="ADAL" clId="{2EEB2BB2-9446-5E93-9F6E-C19D825B0F33}" dt="2026-10-27T11:47:09.546" v="74" actId="20577"/>
        <pc:sldMkLst>
          <pc:docMk/>
          <pc:sldMk cId="0" sldId="256"/>
        </pc:sldMkLst>
        <pc:spChg chg="mod">
          <ac:chgData name="Noah Lenstra" userId="f0cc234c-82af-4a2f-907a-9722ebbd5a46" providerId="ADAL" clId="{2EEB2BB2-9446-5E93-9F6E-C19D825B0F33}" dt="2026-10-27T11:45:49.366" v="37" actId="20577"/>
          <ac:spMkLst>
            <pc:docMk/>
            <pc:sldMk cId="0" sldId="256"/>
            <ac:spMk id="3" creationId="{00000000-0000-0000-0000-000000000000}"/>
          </ac:spMkLst>
        </pc:spChg>
        <pc:spChg chg="mod">
          <ac:chgData name="Noah Lenstra" userId="f0cc234c-82af-4a2f-907a-9722ebbd5a46" providerId="ADAL" clId="{2EEB2BB2-9446-5E93-9F6E-C19D825B0F33}" dt="2026-10-27T11:47:09.546" v="74" actId="20577"/>
          <ac:spMkLst>
            <pc:docMk/>
            <pc:sldMk cId="0" sldId="256"/>
            <ac:spMk id="4" creationId="{00000000-0000-0000-0000-000000000000}"/>
          </ac:spMkLst>
        </pc:spChg>
        <pc:spChg chg="add mod">
          <ac:chgData name="Noah Lenstra" userId="f0cc234c-82af-4a2f-907a-9722ebbd5a46" providerId="ADAL" clId="{2EEB2BB2-9446-5E93-9F6E-C19D825B0F33}" dt="2026-10-27T11:47:02.083" v="67" actId="14100"/>
          <ac:spMkLst>
            <pc:docMk/>
            <pc:sldMk cId="0" sldId="256"/>
            <ac:spMk id="9" creationId="{1D551BBA-112C-60E6-1654-229677C39D85}"/>
          </ac:spMkLst>
        </pc:spChg>
        <pc:picChg chg="add mod">
          <ac:chgData name="Noah Lenstra" userId="f0cc234c-82af-4a2f-907a-9722ebbd5a46" providerId="ADAL" clId="{2EEB2BB2-9446-5E93-9F6E-C19D825B0F33}" dt="2026-10-27T11:46:39.996" v="43" actId="1076"/>
          <ac:picMkLst>
            <pc:docMk/>
            <pc:sldMk cId="0" sldId="256"/>
            <ac:picMk id="7" creationId="{7841EC2A-C0EB-E6BB-3A67-49EBD4444D70}"/>
          </ac:picMkLst>
        </pc:picChg>
      </pc:sldChg>
      <pc:sldChg chg="del">
        <pc:chgData name="Noah Lenstra" userId="f0cc234c-82af-4a2f-907a-9722ebbd5a46" providerId="ADAL" clId="{2EEB2BB2-9446-5E93-9F6E-C19D825B0F33}" dt="2026-10-27T11:51:36.188" v="175" actId="2696"/>
        <pc:sldMkLst>
          <pc:docMk/>
          <pc:sldMk cId="0" sldId="257"/>
        </pc:sldMkLst>
      </pc:sldChg>
      <pc:sldChg chg="addSp delSp modSp mod">
        <pc:chgData name="Noah Lenstra" userId="f0cc234c-82af-4a2f-907a-9722ebbd5a46" providerId="ADAL" clId="{2EEB2BB2-9446-5E93-9F6E-C19D825B0F33}" dt="2026-10-27T11:52:32.977" v="197" actId="1076"/>
        <pc:sldMkLst>
          <pc:docMk/>
          <pc:sldMk cId="0" sldId="258"/>
        </pc:sldMkLst>
        <pc:spChg chg="mod">
          <ac:chgData name="Noah Lenstra" userId="f0cc234c-82af-4a2f-907a-9722ebbd5a46" providerId="ADAL" clId="{2EEB2BB2-9446-5E93-9F6E-C19D825B0F33}" dt="2026-10-27T11:51:46.837" v="189" actId="20577"/>
          <ac:spMkLst>
            <pc:docMk/>
            <pc:sldMk cId="0" sldId="258"/>
            <ac:spMk id="3" creationId="{00000000-0000-0000-0000-000000000000}"/>
          </ac:spMkLst>
        </pc:spChg>
        <pc:spChg chg="del">
          <ac:chgData name="Noah Lenstra" userId="f0cc234c-82af-4a2f-907a-9722ebbd5a46" providerId="ADAL" clId="{2EEB2BB2-9446-5E93-9F6E-C19D825B0F33}" dt="2026-10-27T11:52:28.754" v="195" actId="478"/>
          <ac:spMkLst>
            <pc:docMk/>
            <pc:sldMk cId="0" sldId="258"/>
            <ac:spMk id="4" creationId="{00000000-0000-0000-0000-000000000000}"/>
          </ac:spMkLst>
        </pc:spChg>
        <pc:picChg chg="add mod">
          <ac:chgData name="Noah Lenstra" userId="f0cc234c-82af-4a2f-907a-9722ebbd5a46" providerId="ADAL" clId="{2EEB2BB2-9446-5E93-9F6E-C19D825B0F33}" dt="2026-10-27T11:52:32.977" v="197" actId="1076"/>
          <ac:picMkLst>
            <pc:docMk/>
            <pc:sldMk cId="0" sldId="258"/>
            <ac:picMk id="5" creationId="{3DCCD37D-50CB-FAE8-ECA1-724C4450057C}"/>
          </ac:picMkLst>
        </pc:picChg>
      </pc:sldChg>
      <pc:sldChg chg="addSp modSp mod">
        <pc:chgData name="Noah Lenstra" userId="f0cc234c-82af-4a2f-907a-9722ebbd5a46" providerId="ADAL" clId="{2EEB2BB2-9446-5E93-9F6E-C19D825B0F33}" dt="2026-10-27T12:01:53.717" v="932" actId="20577"/>
        <pc:sldMkLst>
          <pc:docMk/>
          <pc:sldMk cId="0" sldId="259"/>
        </pc:sldMkLst>
        <pc:spChg chg="mod">
          <ac:chgData name="Noah Lenstra" userId="f0cc234c-82af-4a2f-907a-9722ebbd5a46" providerId="ADAL" clId="{2EEB2BB2-9446-5E93-9F6E-C19D825B0F33}" dt="2026-10-27T12:01:53.717" v="932" actId="20577"/>
          <ac:spMkLst>
            <pc:docMk/>
            <pc:sldMk cId="0" sldId="259"/>
            <ac:spMk id="3" creationId="{00000000-0000-0000-0000-000000000000}"/>
          </ac:spMkLst>
        </pc:spChg>
        <pc:picChg chg="add mod">
          <ac:chgData name="Noah Lenstra" userId="f0cc234c-82af-4a2f-907a-9722ebbd5a46" providerId="ADAL" clId="{2EEB2BB2-9446-5E93-9F6E-C19D825B0F33}" dt="2026-10-27T12:01:44.666" v="900" actId="1076"/>
          <ac:picMkLst>
            <pc:docMk/>
            <pc:sldMk cId="0" sldId="259"/>
            <ac:picMk id="7" creationId="{DD22F291-33D1-A429-DAF4-40327744B194}"/>
          </ac:picMkLst>
        </pc:picChg>
      </pc:sldChg>
      <pc:sldChg chg="modSp mod">
        <pc:chgData name="Noah Lenstra" userId="f0cc234c-82af-4a2f-907a-9722ebbd5a46" providerId="ADAL" clId="{2EEB2BB2-9446-5E93-9F6E-C19D825B0F33}" dt="2026-10-27T12:02:14.663" v="937" actId="403"/>
        <pc:sldMkLst>
          <pc:docMk/>
          <pc:sldMk cId="0" sldId="260"/>
        </pc:sldMkLst>
        <pc:spChg chg="mod">
          <ac:chgData name="Noah Lenstra" userId="f0cc234c-82af-4a2f-907a-9722ebbd5a46" providerId="ADAL" clId="{2EEB2BB2-9446-5E93-9F6E-C19D825B0F33}" dt="2026-10-27T12:02:11.370" v="935" actId="403"/>
          <ac:spMkLst>
            <pc:docMk/>
            <pc:sldMk cId="0" sldId="260"/>
            <ac:spMk id="6" creationId="{00000000-0000-0000-0000-000000000000}"/>
          </ac:spMkLst>
        </pc:spChg>
        <pc:spChg chg="mod">
          <ac:chgData name="Noah Lenstra" userId="f0cc234c-82af-4a2f-907a-9722ebbd5a46" providerId="ADAL" clId="{2EEB2BB2-9446-5E93-9F6E-C19D825B0F33}" dt="2026-10-27T12:02:14.663" v="937" actId="403"/>
          <ac:spMkLst>
            <pc:docMk/>
            <pc:sldMk cId="0" sldId="260"/>
            <ac:spMk id="10" creationId="{00000000-0000-0000-0000-000000000000}"/>
          </ac:spMkLst>
        </pc:spChg>
      </pc:sldChg>
      <pc:sldChg chg="modSp mod">
        <pc:chgData name="Noah Lenstra" userId="f0cc234c-82af-4a2f-907a-9722ebbd5a46" providerId="ADAL" clId="{2EEB2BB2-9446-5E93-9F6E-C19D825B0F33}" dt="2026-10-27T12:04:27.736" v="1023" actId="20577"/>
        <pc:sldMkLst>
          <pc:docMk/>
          <pc:sldMk cId="0" sldId="261"/>
        </pc:sldMkLst>
        <pc:spChg chg="mod">
          <ac:chgData name="Noah Lenstra" userId="f0cc234c-82af-4a2f-907a-9722ebbd5a46" providerId="ADAL" clId="{2EEB2BB2-9446-5E93-9F6E-C19D825B0F33}" dt="2026-10-27T12:04:27.736" v="1023" actId="20577"/>
          <ac:spMkLst>
            <pc:docMk/>
            <pc:sldMk cId="0" sldId="261"/>
            <ac:spMk id="4" creationId="{00000000-0000-0000-0000-000000000000}"/>
          </ac:spMkLst>
        </pc:spChg>
        <pc:spChg chg="mod">
          <ac:chgData name="Noah Lenstra" userId="f0cc234c-82af-4a2f-907a-9722ebbd5a46" providerId="ADAL" clId="{2EEB2BB2-9446-5E93-9F6E-C19D825B0F33}" dt="2026-10-27T12:03:02.884" v="942" actId="20577"/>
          <ac:spMkLst>
            <pc:docMk/>
            <pc:sldMk cId="0" sldId="261"/>
            <ac:spMk id="5" creationId="{00000000-0000-0000-0000-000000000000}"/>
          </ac:spMkLst>
        </pc:spChg>
      </pc:sldChg>
      <pc:sldChg chg="addSp delSp modSp mod">
        <pc:chgData name="Noah Lenstra" userId="f0cc234c-82af-4a2f-907a-9722ebbd5a46" providerId="ADAL" clId="{2EEB2BB2-9446-5E93-9F6E-C19D825B0F33}" dt="2026-10-27T12:06:50.621" v="1109" actId="1035"/>
        <pc:sldMkLst>
          <pc:docMk/>
          <pc:sldMk cId="0" sldId="262"/>
        </pc:sldMkLst>
        <pc:spChg chg="del">
          <ac:chgData name="Noah Lenstra" userId="f0cc234c-82af-4a2f-907a-9722ebbd5a46" providerId="ADAL" clId="{2EEB2BB2-9446-5E93-9F6E-C19D825B0F33}" dt="2026-10-27T12:04:40.175" v="1024" actId="478"/>
          <ac:spMkLst>
            <pc:docMk/>
            <pc:sldMk cId="0" sldId="262"/>
            <ac:spMk id="20" creationId="{00000000-0000-0000-0000-000000000000}"/>
          </ac:spMkLst>
        </pc:spChg>
        <pc:spChg chg="add mod">
          <ac:chgData name="Noah Lenstra" userId="f0cc234c-82af-4a2f-907a-9722ebbd5a46" providerId="ADAL" clId="{2EEB2BB2-9446-5E93-9F6E-C19D825B0F33}" dt="2026-10-27T12:04:59.395" v="1050" actId="20577"/>
          <ac:spMkLst>
            <pc:docMk/>
            <pc:sldMk cId="0" sldId="262"/>
            <ac:spMk id="21" creationId="{B76156F2-4D8C-510B-2CD8-22D3ADE54155}"/>
          </ac:spMkLst>
        </pc:spChg>
        <pc:spChg chg="add mod">
          <ac:chgData name="Noah Lenstra" userId="f0cc234c-82af-4a2f-907a-9722ebbd5a46" providerId="ADAL" clId="{2EEB2BB2-9446-5E93-9F6E-C19D825B0F33}" dt="2026-10-27T12:05:10.030" v="1102" actId="20577"/>
          <ac:spMkLst>
            <pc:docMk/>
            <pc:sldMk cId="0" sldId="262"/>
            <ac:spMk id="22" creationId="{19D797A9-F0E8-7CB7-591D-8414D80A6ED5}"/>
          </ac:spMkLst>
        </pc:spChg>
        <pc:picChg chg="add mod modCrop">
          <ac:chgData name="Noah Lenstra" userId="f0cc234c-82af-4a2f-907a-9722ebbd5a46" providerId="ADAL" clId="{2EEB2BB2-9446-5E93-9F6E-C19D825B0F33}" dt="2026-10-27T12:06:50.621" v="1109" actId="1035"/>
          <ac:picMkLst>
            <pc:docMk/>
            <pc:sldMk cId="0" sldId="262"/>
            <ac:picMk id="23" creationId="{59BA80F1-F730-2449-E8FA-B27E29705816}"/>
          </ac:picMkLst>
        </pc:picChg>
      </pc:sldChg>
      <pc:sldChg chg="addSp modSp mod">
        <pc:chgData name="Noah Lenstra" userId="f0cc234c-82af-4a2f-907a-9722ebbd5a46" providerId="ADAL" clId="{2EEB2BB2-9446-5E93-9F6E-C19D825B0F33}" dt="2026-10-27T12:09:16.191" v="1146" actId="20577"/>
        <pc:sldMkLst>
          <pc:docMk/>
          <pc:sldMk cId="0" sldId="263"/>
        </pc:sldMkLst>
        <pc:spChg chg="mod">
          <ac:chgData name="Noah Lenstra" userId="f0cc234c-82af-4a2f-907a-9722ebbd5a46" providerId="ADAL" clId="{2EEB2BB2-9446-5E93-9F6E-C19D825B0F33}" dt="2026-10-27T12:09:16.191" v="1146" actId="20577"/>
          <ac:spMkLst>
            <pc:docMk/>
            <pc:sldMk cId="0" sldId="263"/>
            <ac:spMk id="3" creationId="{00000000-0000-0000-0000-000000000000}"/>
          </ac:spMkLst>
        </pc:spChg>
        <pc:picChg chg="add mod">
          <ac:chgData name="Noah Lenstra" userId="f0cc234c-82af-4a2f-907a-9722ebbd5a46" providerId="ADAL" clId="{2EEB2BB2-9446-5E93-9F6E-C19D825B0F33}" dt="2026-10-27T12:08:55.006" v="1144" actId="14100"/>
          <ac:picMkLst>
            <pc:docMk/>
            <pc:sldMk cId="0" sldId="263"/>
            <ac:picMk id="5" creationId="{8FC048DA-8ADD-12D9-0176-6AC071423E19}"/>
          </ac:picMkLst>
        </pc:picChg>
      </pc:sldChg>
      <pc:sldChg chg="addSp delSp modSp mod">
        <pc:chgData name="Noah Lenstra" userId="f0cc234c-82af-4a2f-907a-9722ebbd5a46" providerId="ADAL" clId="{2EEB2BB2-9446-5E93-9F6E-C19D825B0F33}" dt="2026-10-27T12:12:24.901" v="1308" actId="20577"/>
        <pc:sldMkLst>
          <pc:docMk/>
          <pc:sldMk cId="0" sldId="264"/>
        </pc:sldMkLst>
        <pc:spChg chg="mod">
          <ac:chgData name="Noah Lenstra" userId="f0cc234c-82af-4a2f-907a-9722ebbd5a46" providerId="ADAL" clId="{2EEB2BB2-9446-5E93-9F6E-C19D825B0F33}" dt="2026-10-27T12:12:24.901" v="1308" actId="20577"/>
          <ac:spMkLst>
            <pc:docMk/>
            <pc:sldMk cId="0" sldId="264"/>
            <ac:spMk id="3" creationId="{00000000-0000-0000-0000-000000000000}"/>
          </ac:spMkLst>
        </pc:spChg>
        <pc:spChg chg="del">
          <ac:chgData name="Noah Lenstra" userId="f0cc234c-82af-4a2f-907a-9722ebbd5a46" providerId="ADAL" clId="{2EEB2BB2-9446-5E93-9F6E-C19D825B0F33}" dt="2026-10-27T12:09:32.683" v="1147" actId="478"/>
          <ac:spMkLst>
            <pc:docMk/>
            <pc:sldMk cId="0" sldId="264"/>
            <ac:spMk id="5" creationId="{00000000-0000-0000-0000-000000000000}"/>
          </ac:spMkLst>
        </pc:spChg>
        <pc:picChg chg="add mod">
          <ac:chgData name="Noah Lenstra" userId="f0cc234c-82af-4a2f-907a-9722ebbd5a46" providerId="ADAL" clId="{2EEB2BB2-9446-5E93-9F6E-C19D825B0F33}" dt="2026-10-27T12:12:13.036" v="1223" actId="1076"/>
          <ac:picMkLst>
            <pc:docMk/>
            <pc:sldMk cId="0" sldId="264"/>
            <ac:picMk id="7" creationId="{E5C441C4-66D0-51DA-E348-BB6EB4B0B58F}"/>
          </ac:picMkLst>
        </pc:picChg>
      </pc:sldChg>
      <pc:sldChg chg="addSp delSp modSp mod">
        <pc:chgData name="Noah Lenstra" userId="f0cc234c-82af-4a2f-907a-9722ebbd5a46" providerId="ADAL" clId="{2EEB2BB2-9446-5E93-9F6E-C19D825B0F33}" dt="2026-10-27T12:14:29.051" v="1320" actId="478"/>
        <pc:sldMkLst>
          <pc:docMk/>
          <pc:sldMk cId="0" sldId="265"/>
        </pc:sldMkLst>
        <pc:spChg chg="mod">
          <ac:chgData name="Noah Lenstra" userId="f0cc234c-82af-4a2f-907a-9722ebbd5a46" providerId="ADAL" clId="{2EEB2BB2-9446-5E93-9F6E-C19D825B0F33}" dt="2026-10-27T12:12:43.805" v="1313" actId="14100"/>
          <ac:spMkLst>
            <pc:docMk/>
            <pc:sldMk cId="0" sldId="265"/>
            <ac:spMk id="4" creationId="{00000000-0000-0000-0000-000000000000}"/>
          </ac:spMkLst>
        </pc:spChg>
        <pc:spChg chg="mod">
          <ac:chgData name="Noah Lenstra" userId="f0cc234c-82af-4a2f-907a-9722ebbd5a46" providerId="ADAL" clId="{2EEB2BB2-9446-5E93-9F6E-C19D825B0F33}" dt="2026-10-27T12:12:39.044" v="1312" actId="403"/>
          <ac:spMkLst>
            <pc:docMk/>
            <pc:sldMk cId="0" sldId="265"/>
            <ac:spMk id="5" creationId="{00000000-0000-0000-0000-000000000000}"/>
          </ac:spMkLst>
        </pc:spChg>
        <pc:spChg chg="del">
          <ac:chgData name="Noah Lenstra" userId="f0cc234c-82af-4a2f-907a-9722ebbd5a46" providerId="ADAL" clId="{2EEB2BB2-9446-5E93-9F6E-C19D825B0F33}" dt="2026-10-27T12:14:29.051" v="1320" actId="478"/>
          <ac:spMkLst>
            <pc:docMk/>
            <pc:sldMk cId="0" sldId="265"/>
            <ac:spMk id="6" creationId="{00000000-0000-0000-0000-000000000000}"/>
          </ac:spMkLst>
        </pc:spChg>
        <pc:picChg chg="add mod">
          <ac:chgData name="Noah Lenstra" userId="f0cc234c-82af-4a2f-907a-9722ebbd5a46" providerId="ADAL" clId="{2EEB2BB2-9446-5E93-9F6E-C19D825B0F33}" dt="2026-10-27T12:14:27.776" v="1319" actId="1076"/>
          <ac:picMkLst>
            <pc:docMk/>
            <pc:sldMk cId="0" sldId="265"/>
            <ac:picMk id="8" creationId="{8196D050-D54E-D0BA-805C-C5FEAB0DBE26}"/>
          </ac:picMkLst>
        </pc:picChg>
      </pc:sldChg>
      <pc:sldChg chg="addSp delSp modSp mod">
        <pc:chgData name="Noah Lenstra" userId="f0cc234c-82af-4a2f-907a-9722ebbd5a46" providerId="ADAL" clId="{2EEB2BB2-9446-5E93-9F6E-C19D825B0F33}" dt="2026-10-27T12:18:50.692" v="1343" actId="1076"/>
        <pc:sldMkLst>
          <pc:docMk/>
          <pc:sldMk cId="0" sldId="266"/>
        </pc:sldMkLst>
        <pc:spChg chg="del">
          <ac:chgData name="Noah Lenstra" userId="f0cc234c-82af-4a2f-907a-9722ebbd5a46" providerId="ADAL" clId="{2EEB2BB2-9446-5E93-9F6E-C19D825B0F33}" dt="2026-10-27T12:18:45.897" v="1338" actId="478"/>
          <ac:spMkLst>
            <pc:docMk/>
            <pc:sldMk cId="0" sldId="266"/>
            <ac:spMk id="7" creationId="{00000000-0000-0000-0000-000000000000}"/>
          </ac:spMkLst>
        </pc:spChg>
        <pc:picChg chg="add del mod">
          <ac:chgData name="Noah Lenstra" userId="f0cc234c-82af-4a2f-907a-9722ebbd5a46" providerId="ADAL" clId="{2EEB2BB2-9446-5E93-9F6E-C19D825B0F33}" dt="2026-10-27T12:16:25.613" v="1324" actId="21"/>
          <ac:picMkLst>
            <pc:docMk/>
            <pc:sldMk cId="0" sldId="266"/>
            <ac:picMk id="8" creationId="{2250396E-1682-9D0E-B30F-5A3195B5B39D}"/>
          </ac:picMkLst>
        </pc:picChg>
        <pc:picChg chg="add mod">
          <ac:chgData name="Noah Lenstra" userId="f0cc234c-82af-4a2f-907a-9722ebbd5a46" providerId="ADAL" clId="{2EEB2BB2-9446-5E93-9F6E-C19D825B0F33}" dt="2026-10-27T12:18:50.692" v="1343" actId="1076"/>
          <ac:picMkLst>
            <pc:docMk/>
            <pc:sldMk cId="0" sldId="266"/>
            <ac:picMk id="9" creationId="{6E29A407-D6D0-36A6-D451-77366F62F138}"/>
          </ac:picMkLst>
        </pc:picChg>
      </pc:sldChg>
      <pc:sldChg chg="addSp delSp modSp mod">
        <pc:chgData name="Noah Lenstra" userId="f0cc234c-82af-4a2f-907a-9722ebbd5a46" providerId="ADAL" clId="{2EEB2BB2-9446-5E93-9F6E-C19D825B0F33}" dt="2026-10-27T12:20:44.431" v="1349" actId="1076"/>
        <pc:sldMkLst>
          <pc:docMk/>
          <pc:sldMk cId="0" sldId="267"/>
        </pc:sldMkLst>
        <pc:spChg chg="del">
          <ac:chgData name="Noah Lenstra" userId="f0cc234c-82af-4a2f-907a-9722ebbd5a46" providerId="ADAL" clId="{2EEB2BB2-9446-5E93-9F6E-C19D825B0F33}" dt="2026-10-27T12:19:05.829" v="1344" actId="478"/>
          <ac:spMkLst>
            <pc:docMk/>
            <pc:sldMk cId="0" sldId="267"/>
            <ac:spMk id="7" creationId="{00000000-0000-0000-0000-000000000000}"/>
          </ac:spMkLst>
        </pc:spChg>
        <pc:picChg chg="add del mod">
          <ac:chgData name="Noah Lenstra" userId="f0cc234c-82af-4a2f-907a-9722ebbd5a46" providerId="ADAL" clId="{2EEB2BB2-9446-5E93-9F6E-C19D825B0F33}" dt="2026-10-27T12:16:35.460" v="1331" actId="21"/>
          <ac:picMkLst>
            <pc:docMk/>
            <pc:sldMk cId="0" sldId="267"/>
            <ac:picMk id="8" creationId="{1E552809-0453-BAEE-6F08-D027408CF4D6}"/>
          </ac:picMkLst>
        </pc:picChg>
        <pc:picChg chg="add mod">
          <ac:chgData name="Noah Lenstra" userId="f0cc234c-82af-4a2f-907a-9722ebbd5a46" providerId="ADAL" clId="{2EEB2BB2-9446-5E93-9F6E-C19D825B0F33}" dt="2026-10-27T12:20:44.431" v="1349" actId="1076"/>
          <ac:picMkLst>
            <pc:docMk/>
            <pc:sldMk cId="0" sldId="267"/>
            <ac:picMk id="9" creationId="{DF22750E-43D1-1DFC-A4A6-32C17894E28B}"/>
          </ac:picMkLst>
        </pc:picChg>
      </pc:sldChg>
      <pc:sldChg chg="del">
        <pc:chgData name="Noah Lenstra" userId="f0cc234c-82af-4a2f-907a-9722ebbd5a46" providerId="ADAL" clId="{2EEB2BB2-9446-5E93-9F6E-C19D825B0F33}" dt="2026-10-27T12:20:52.446" v="1350" actId="2696"/>
        <pc:sldMkLst>
          <pc:docMk/>
          <pc:sldMk cId="0" sldId="268"/>
        </pc:sldMkLst>
      </pc:sldChg>
      <pc:sldChg chg="add">
        <pc:chgData name="Noah Lenstra" userId="f0cc234c-82af-4a2f-907a-9722ebbd5a46" providerId="ADAL" clId="{2EEB2BB2-9446-5E93-9F6E-C19D825B0F33}" dt="2026-10-27T12:20:56.024" v="1351"/>
        <pc:sldMkLst>
          <pc:docMk/>
          <pc:sldMk cId="1212899792" sldId="268"/>
        </pc:sldMkLst>
      </pc:sldChg>
      <pc:sldChg chg="modSp mod">
        <pc:chgData name="Noah Lenstra" userId="f0cc234c-82af-4a2f-907a-9722ebbd5a46" providerId="ADAL" clId="{2EEB2BB2-9446-5E93-9F6E-C19D825B0F33}" dt="2026-10-27T12:21:32.727" v="1357" actId="20577"/>
        <pc:sldMkLst>
          <pc:docMk/>
          <pc:sldMk cId="0" sldId="269"/>
        </pc:sldMkLst>
        <pc:spChg chg="mod">
          <ac:chgData name="Noah Lenstra" userId="f0cc234c-82af-4a2f-907a-9722ebbd5a46" providerId="ADAL" clId="{2EEB2BB2-9446-5E93-9F6E-C19D825B0F33}" dt="2026-10-27T12:21:32.727" v="1357" actId="20577"/>
          <ac:spMkLst>
            <pc:docMk/>
            <pc:sldMk cId="0" sldId="269"/>
            <ac:spMk id="39" creationId="{00000000-0000-0000-0000-000000000000}"/>
          </ac:spMkLst>
        </pc:spChg>
      </pc:sldChg>
      <pc:sldChg chg="addSp delSp modSp mod">
        <pc:chgData name="Noah Lenstra" userId="f0cc234c-82af-4a2f-907a-9722ebbd5a46" providerId="ADAL" clId="{2EEB2BB2-9446-5E93-9F6E-C19D825B0F33}" dt="2026-10-27T12:16:47.688" v="1337" actId="14100"/>
        <pc:sldMkLst>
          <pc:docMk/>
          <pc:sldMk cId="0" sldId="270"/>
        </pc:sldMkLst>
        <pc:spChg chg="del">
          <ac:chgData name="Noah Lenstra" userId="f0cc234c-82af-4a2f-907a-9722ebbd5a46" providerId="ADAL" clId="{2EEB2BB2-9446-5E93-9F6E-C19D825B0F33}" dt="2026-10-27T12:16:43.531" v="1334" actId="478"/>
          <ac:spMkLst>
            <pc:docMk/>
            <pc:sldMk cId="0" sldId="270"/>
            <ac:spMk id="7" creationId="{00000000-0000-0000-0000-000000000000}"/>
          </ac:spMkLst>
        </pc:spChg>
        <pc:spChg chg="del">
          <ac:chgData name="Noah Lenstra" userId="f0cc234c-82af-4a2f-907a-9722ebbd5a46" providerId="ADAL" clId="{2EEB2BB2-9446-5E93-9F6E-C19D825B0F33}" dt="2026-10-27T12:16:45.194" v="1335" actId="478"/>
          <ac:spMkLst>
            <pc:docMk/>
            <pc:sldMk cId="0" sldId="270"/>
            <ac:spMk id="8" creationId="{00000000-0000-0000-0000-000000000000}"/>
          </ac:spMkLst>
        </pc:spChg>
        <pc:picChg chg="add mod">
          <ac:chgData name="Noah Lenstra" userId="f0cc234c-82af-4a2f-907a-9722ebbd5a46" providerId="ADAL" clId="{2EEB2BB2-9446-5E93-9F6E-C19D825B0F33}" dt="2026-10-27T12:16:47.688" v="1337" actId="14100"/>
          <ac:picMkLst>
            <pc:docMk/>
            <pc:sldMk cId="0" sldId="270"/>
            <ac:picMk id="11" creationId="{A25D3E54-C147-5DD9-9DD4-BA0141115FF7}"/>
          </ac:picMkLst>
        </pc:picChg>
      </pc:sldChg>
      <pc:sldChg chg="addSp delSp modSp mod">
        <pc:chgData name="Noah Lenstra" userId="f0cc234c-82af-4a2f-907a-9722ebbd5a46" providerId="ADAL" clId="{2EEB2BB2-9446-5E93-9F6E-C19D825B0F33}" dt="2026-10-27T12:25:48.558" v="1395" actId="1076"/>
        <pc:sldMkLst>
          <pc:docMk/>
          <pc:sldMk cId="0" sldId="272"/>
        </pc:sldMkLst>
        <pc:spChg chg="mod">
          <ac:chgData name="Noah Lenstra" userId="f0cc234c-82af-4a2f-907a-9722ebbd5a46" providerId="ADAL" clId="{2EEB2BB2-9446-5E93-9F6E-C19D825B0F33}" dt="2026-10-27T12:25:47.066" v="1394" actId="1076"/>
          <ac:spMkLst>
            <pc:docMk/>
            <pc:sldMk cId="0" sldId="272"/>
            <ac:spMk id="3" creationId="{00000000-0000-0000-0000-000000000000}"/>
          </ac:spMkLst>
        </pc:spChg>
        <pc:spChg chg="del mod">
          <ac:chgData name="Noah Lenstra" userId="f0cc234c-82af-4a2f-907a-9722ebbd5a46" providerId="ADAL" clId="{2EEB2BB2-9446-5E93-9F6E-C19D825B0F33}" dt="2026-10-27T12:25:41.184" v="1392" actId="478"/>
          <ac:spMkLst>
            <pc:docMk/>
            <pc:sldMk cId="0" sldId="272"/>
            <ac:spMk id="5" creationId="{00000000-0000-0000-0000-000000000000}"/>
          </ac:spMkLst>
        </pc:spChg>
        <pc:picChg chg="add mod">
          <ac:chgData name="Noah Lenstra" userId="f0cc234c-82af-4a2f-907a-9722ebbd5a46" providerId="ADAL" clId="{2EEB2BB2-9446-5E93-9F6E-C19D825B0F33}" dt="2026-10-27T12:25:48.558" v="1395" actId="1076"/>
          <ac:picMkLst>
            <pc:docMk/>
            <pc:sldMk cId="0" sldId="272"/>
            <ac:picMk id="7" creationId="{2A74CC9A-2505-8C11-9F99-6DF2E777F319}"/>
          </ac:picMkLst>
        </pc:picChg>
      </pc:sldChg>
      <pc:sldChg chg="modSp del mod">
        <pc:chgData name="Noah Lenstra" userId="f0cc234c-82af-4a2f-907a-9722ebbd5a46" providerId="ADAL" clId="{2EEB2BB2-9446-5E93-9F6E-C19D825B0F33}" dt="2026-10-27T12:27:32.393" v="1456" actId="2696"/>
        <pc:sldMkLst>
          <pc:docMk/>
          <pc:sldMk cId="0" sldId="273"/>
        </pc:sldMkLst>
        <pc:spChg chg="mod">
          <ac:chgData name="Noah Lenstra" userId="f0cc234c-82af-4a2f-907a-9722ebbd5a46" providerId="ADAL" clId="{2EEB2BB2-9446-5E93-9F6E-C19D825B0F33}" dt="2026-10-27T12:27:03.467" v="1439" actId="20577"/>
          <ac:spMkLst>
            <pc:docMk/>
            <pc:sldMk cId="0" sldId="273"/>
            <ac:spMk id="6" creationId="{00000000-0000-0000-0000-000000000000}"/>
          </ac:spMkLst>
        </pc:spChg>
        <pc:spChg chg="mod">
          <ac:chgData name="Noah Lenstra" userId="f0cc234c-82af-4a2f-907a-9722ebbd5a46" providerId="ADAL" clId="{2EEB2BB2-9446-5E93-9F6E-C19D825B0F33}" dt="2026-10-27T12:27:09.094" v="1455" actId="6549"/>
          <ac:spMkLst>
            <pc:docMk/>
            <pc:sldMk cId="0" sldId="273"/>
            <ac:spMk id="7" creationId="{00000000-0000-0000-0000-000000000000}"/>
          </ac:spMkLst>
        </pc:spChg>
        <pc:spChg chg="mod">
          <ac:chgData name="Noah Lenstra" userId="f0cc234c-82af-4a2f-907a-9722ebbd5a46" providerId="ADAL" clId="{2EEB2BB2-9446-5E93-9F6E-C19D825B0F33}" dt="2026-10-27T12:26:39.378" v="1414" actId="20577"/>
          <ac:spMkLst>
            <pc:docMk/>
            <pc:sldMk cId="0" sldId="273"/>
            <ac:spMk id="20" creationId="{00000000-0000-0000-0000-000000000000}"/>
          </ac:spMkLst>
        </pc:spChg>
      </pc:sldChg>
      <pc:sldChg chg="addSp modSp mod">
        <pc:chgData name="Noah Lenstra" userId="f0cc234c-82af-4a2f-907a-9722ebbd5a46" providerId="ADAL" clId="{2EEB2BB2-9446-5E93-9F6E-C19D825B0F33}" dt="2026-10-27T12:28:13.718" v="1461" actId="1076"/>
        <pc:sldMkLst>
          <pc:docMk/>
          <pc:sldMk cId="0" sldId="274"/>
        </pc:sldMkLst>
        <pc:picChg chg="add mod">
          <ac:chgData name="Noah Lenstra" userId="f0cc234c-82af-4a2f-907a-9722ebbd5a46" providerId="ADAL" clId="{2EEB2BB2-9446-5E93-9F6E-C19D825B0F33}" dt="2026-10-27T12:28:13.718" v="1461" actId="1076"/>
          <ac:picMkLst>
            <pc:docMk/>
            <pc:sldMk cId="0" sldId="274"/>
            <ac:picMk id="5" creationId="{2218646A-323F-25D7-AE42-1DDE139A0771}"/>
          </ac:picMkLst>
        </pc:picChg>
      </pc:sldChg>
      <pc:sldChg chg="addSp modSp mod">
        <pc:chgData name="Noah Lenstra" userId="f0cc234c-82af-4a2f-907a-9722ebbd5a46" providerId="ADAL" clId="{2EEB2BB2-9446-5E93-9F6E-C19D825B0F33}" dt="2026-10-27T12:03:43.665" v="949" actId="1076"/>
        <pc:sldMkLst>
          <pc:docMk/>
          <pc:sldMk cId="0" sldId="275"/>
        </pc:sldMkLst>
        <pc:spChg chg="mod">
          <ac:chgData name="Noah Lenstra" userId="f0cc234c-82af-4a2f-907a-9722ebbd5a46" providerId="ADAL" clId="{2EEB2BB2-9446-5E93-9F6E-C19D825B0F33}" dt="2026-10-27T12:03:24.019" v="945" actId="20577"/>
          <ac:spMkLst>
            <pc:docMk/>
            <pc:sldMk cId="0" sldId="275"/>
            <ac:spMk id="7" creationId="{00000000-0000-0000-0000-000000000000}"/>
          </ac:spMkLst>
        </pc:spChg>
        <pc:picChg chg="add mod">
          <ac:chgData name="Noah Lenstra" userId="f0cc234c-82af-4a2f-907a-9722ebbd5a46" providerId="ADAL" clId="{2EEB2BB2-9446-5E93-9F6E-C19D825B0F33}" dt="2026-10-27T12:03:43.665" v="949" actId="1076"/>
          <ac:picMkLst>
            <pc:docMk/>
            <pc:sldMk cId="0" sldId="275"/>
            <ac:picMk id="10" creationId="{F45F2E06-CDDE-BB2E-4443-BDD809FC23D6}"/>
          </ac:picMkLst>
        </pc:picChg>
      </pc:sldChg>
      <pc:sldChg chg="addSp delSp modSp mod">
        <pc:chgData name="Noah Lenstra" userId="f0cc234c-82af-4a2f-907a-9722ebbd5a46" providerId="ADAL" clId="{2EEB2BB2-9446-5E93-9F6E-C19D825B0F33}" dt="2026-10-27T12:30:25.692" v="1650" actId="20577"/>
        <pc:sldMkLst>
          <pc:docMk/>
          <pc:sldMk cId="0" sldId="276"/>
        </pc:sldMkLst>
        <pc:spChg chg="mod">
          <ac:chgData name="Noah Lenstra" userId="f0cc234c-82af-4a2f-907a-9722ebbd5a46" providerId="ADAL" clId="{2EEB2BB2-9446-5E93-9F6E-C19D825B0F33}" dt="2026-10-27T12:30:15.963" v="1640" actId="1076"/>
          <ac:spMkLst>
            <pc:docMk/>
            <pc:sldMk cId="0" sldId="276"/>
            <ac:spMk id="2" creationId="{00000000-0000-0000-0000-000000000000}"/>
          </ac:spMkLst>
        </pc:spChg>
        <pc:spChg chg="mod">
          <ac:chgData name="Noah Lenstra" userId="f0cc234c-82af-4a2f-907a-9722ebbd5a46" providerId="ADAL" clId="{2EEB2BB2-9446-5E93-9F6E-C19D825B0F33}" dt="2026-10-27T12:30:25.692" v="1650" actId="20577"/>
          <ac:spMkLst>
            <pc:docMk/>
            <pc:sldMk cId="0" sldId="276"/>
            <ac:spMk id="3" creationId="{00000000-0000-0000-0000-000000000000}"/>
          </ac:spMkLst>
        </pc:spChg>
        <pc:spChg chg="mod">
          <ac:chgData name="Noah Lenstra" userId="f0cc234c-82af-4a2f-907a-9722ebbd5a46" providerId="ADAL" clId="{2EEB2BB2-9446-5E93-9F6E-C19D825B0F33}" dt="2026-10-27T12:30:22.074" v="1643" actId="1076"/>
          <ac:spMkLst>
            <pc:docMk/>
            <pc:sldMk cId="0" sldId="276"/>
            <ac:spMk id="4" creationId="{00000000-0000-0000-0000-000000000000}"/>
          </ac:spMkLst>
        </pc:spChg>
        <pc:spChg chg="del">
          <ac:chgData name="Noah Lenstra" userId="f0cc234c-82af-4a2f-907a-9722ebbd5a46" providerId="ADAL" clId="{2EEB2BB2-9446-5E93-9F6E-C19D825B0F33}" dt="2026-10-27T12:28:38.600" v="1482" actId="478"/>
          <ac:spMkLst>
            <pc:docMk/>
            <pc:sldMk cId="0" sldId="276"/>
            <ac:spMk id="5" creationId="{00000000-0000-0000-0000-000000000000}"/>
          </ac:spMkLst>
        </pc:spChg>
        <pc:picChg chg="add mod">
          <ac:chgData name="Noah Lenstra" userId="f0cc234c-82af-4a2f-907a-9722ebbd5a46" providerId="ADAL" clId="{2EEB2BB2-9446-5E93-9F6E-C19D825B0F33}" dt="2026-10-27T12:30:09.356" v="1638" actId="1076"/>
          <ac:picMkLst>
            <pc:docMk/>
            <pc:sldMk cId="0" sldId="276"/>
            <ac:picMk id="6" creationId="{CECD3A0F-2081-5872-E628-B7193C0D5914}"/>
          </ac:picMkLst>
        </pc:picChg>
      </pc:sldChg>
      <pc:sldChg chg="new del">
        <pc:chgData name="Noah Lenstra" userId="f0cc234c-82af-4a2f-907a-9722ebbd5a46" providerId="ADAL" clId="{2EEB2BB2-9446-5E93-9F6E-C19D825B0F33}" dt="2026-10-27T11:51:32.925" v="174" actId="2696"/>
        <pc:sldMkLst>
          <pc:docMk/>
          <pc:sldMk cId="2824914809" sldId="277"/>
        </pc:sldMkLst>
      </pc:sldChg>
      <pc:sldChg chg="addSp modSp add mod">
        <pc:chgData name="Noah Lenstra" userId="f0cc234c-82af-4a2f-907a-9722ebbd5a46" providerId="ADAL" clId="{2EEB2BB2-9446-5E93-9F6E-C19D825B0F33}" dt="2026-10-27T11:51:20.821" v="173" actId="20577"/>
        <pc:sldMkLst>
          <pc:docMk/>
          <pc:sldMk cId="1890966503" sldId="278"/>
        </pc:sldMkLst>
        <pc:spChg chg="mod">
          <ac:chgData name="Noah Lenstra" userId="f0cc234c-82af-4a2f-907a-9722ebbd5a46" providerId="ADAL" clId="{2EEB2BB2-9446-5E93-9F6E-C19D825B0F33}" dt="2026-10-27T11:51:20.821" v="173" actId="20577"/>
          <ac:spMkLst>
            <pc:docMk/>
            <pc:sldMk cId="1890966503" sldId="278"/>
            <ac:spMk id="3" creationId="{466DF1D9-8233-7A59-B43F-DE7CD97B191D}"/>
          </ac:spMkLst>
        </pc:spChg>
        <pc:picChg chg="add mod">
          <ac:chgData name="Noah Lenstra" userId="f0cc234c-82af-4a2f-907a-9722ebbd5a46" providerId="ADAL" clId="{2EEB2BB2-9446-5E93-9F6E-C19D825B0F33}" dt="2026-10-27T11:50:55.347" v="81" actId="1076"/>
          <ac:picMkLst>
            <pc:docMk/>
            <pc:sldMk cId="1890966503" sldId="278"/>
            <ac:picMk id="5" creationId="{83CEA94E-7A90-A6BA-E6DC-864BDABFFAD2}"/>
          </ac:picMkLst>
        </pc:picChg>
      </pc:sldChg>
      <pc:sldChg chg="addSp delSp modSp add mod">
        <pc:chgData name="Noah Lenstra" userId="f0cc234c-82af-4a2f-907a-9722ebbd5a46" providerId="ADAL" clId="{2EEB2BB2-9446-5E93-9F6E-C19D825B0F33}" dt="2026-10-27T11:56:01.832" v="741" actId="20577"/>
        <pc:sldMkLst>
          <pc:docMk/>
          <pc:sldMk cId="2751201858" sldId="279"/>
        </pc:sldMkLst>
        <pc:spChg chg="mod">
          <ac:chgData name="Noah Lenstra" userId="f0cc234c-82af-4a2f-907a-9722ebbd5a46" providerId="ADAL" clId="{2EEB2BB2-9446-5E93-9F6E-C19D825B0F33}" dt="2026-10-27T11:53:12.760" v="268" actId="20577"/>
          <ac:spMkLst>
            <pc:docMk/>
            <pc:sldMk cId="2751201858" sldId="279"/>
            <ac:spMk id="2" creationId="{78DF3C52-04C0-BA43-AA14-3FBFA9B6B5E3}"/>
          </ac:spMkLst>
        </pc:spChg>
        <pc:spChg chg="mod">
          <ac:chgData name="Noah Lenstra" userId="f0cc234c-82af-4a2f-907a-9722ebbd5a46" providerId="ADAL" clId="{2EEB2BB2-9446-5E93-9F6E-C19D825B0F33}" dt="2026-10-27T11:56:01.832" v="741" actId="20577"/>
          <ac:spMkLst>
            <pc:docMk/>
            <pc:sldMk cId="2751201858" sldId="279"/>
            <ac:spMk id="3" creationId="{8701E2FE-716C-C897-438A-C0EF92B11BC8}"/>
          </ac:spMkLst>
        </pc:spChg>
        <pc:picChg chg="add mod">
          <ac:chgData name="Noah Lenstra" userId="f0cc234c-82af-4a2f-907a-9722ebbd5a46" providerId="ADAL" clId="{2EEB2BB2-9446-5E93-9F6E-C19D825B0F33}" dt="2026-10-27T11:53:50.982" v="272" actId="1076"/>
          <ac:picMkLst>
            <pc:docMk/>
            <pc:sldMk cId="2751201858" sldId="279"/>
            <ac:picMk id="4" creationId="{0E397224-2D87-EB26-492D-0360898CC34F}"/>
          </ac:picMkLst>
        </pc:picChg>
        <pc:picChg chg="del">
          <ac:chgData name="Noah Lenstra" userId="f0cc234c-82af-4a2f-907a-9722ebbd5a46" providerId="ADAL" clId="{2EEB2BB2-9446-5E93-9F6E-C19D825B0F33}" dt="2026-10-27T11:52:57.227" v="199" actId="478"/>
          <ac:picMkLst>
            <pc:docMk/>
            <pc:sldMk cId="2751201858" sldId="279"/>
            <ac:picMk id="5" creationId="{575FB514-BF5A-4F0D-C227-3EDB57241E55}"/>
          </ac:picMkLst>
        </pc:picChg>
      </pc:sldChg>
      <pc:sldChg chg="addSp modSp new mod">
        <pc:chgData name="Noah Lenstra" userId="f0cc234c-82af-4a2f-907a-9722ebbd5a46" providerId="ADAL" clId="{2EEB2BB2-9446-5E93-9F6E-C19D825B0F33}" dt="2026-10-27T11:58:07.231" v="812" actId="1076"/>
        <pc:sldMkLst>
          <pc:docMk/>
          <pc:sldMk cId="2037986014" sldId="280"/>
        </pc:sldMkLst>
        <pc:spChg chg="mod">
          <ac:chgData name="Noah Lenstra" userId="f0cc234c-82af-4a2f-907a-9722ebbd5a46" providerId="ADAL" clId="{2EEB2BB2-9446-5E93-9F6E-C19D825B0F33}" dt="2026-10-27T11:58:07.231" v="812" actId="1076"/>
          <ac:spMkLst>
            <pc:docMk/>
            <pc:sldMk cId="2037986014" sldId="280"/>
            <ac:spMk id="2" creationId="{C2CDF315-1A77-52DE-F7D8-DB859BDC1F4B}"/>
          </ac:spMkLst>
        </pc:spChg>
        <pc:picChg chg="add mod modCrop">
          <ac:chgData name="Noah Lenstra" userId="f0cc234c-82af-4a2f-907a-9722ebbd5a46" providerId="ADAL" clId="{2EEB2BB2-9446-5E93-9F6E-C19D825B0F33}" dt="2026-10-27T11:58:05.593" v="811" actId="1076"/>
          <ac:picMkLst>
            <pc:docMk/>
            <pc:sldMk cId="2037986014" sldId="280"/>
            <ac:picMk id="4" creationId="{C1A15BE4-9528-D315-77F0-66216C326C0E}"/>
          </ac:picMkLst>
        </pc:picChg>
        <pc:picChg chg="add mod">
          <ac:chgData name="Noah Lenstra" userId="f0cc234c-82af-4a2f-907a-9722ebbd5a46" providerId="ADAL" clId="{2EEB2BB2-9446-5E93-9F6E-C19D825B0F33}" dt="2026-10-27T11:58:04.785" v="810" actId="1076"/>
          <ac:picMkLst>
            <pc:docMk/>
            <pc:sldMk cId="2037986014" sldId="280"/>
            <ac:picMk id="6" creationId="{142ABC49-CA82-23E2-EFB3-1AF8C175569B}"/>
          </ac:picMkLst>
        </pc:picChg>
      </pc:sldChg>
      <pc:sldChg chg="addSp modSp new mod">
        <pc:chgData name="Noah Lenstra" userId="f0cc234c-82af-4a2f-907a-9722ebbd5a46" providerId="ADAL" clId="{2EEB2BB2-9446-5E93-9F6E-C19D825B0F33}" dt="2026-10-27T12:00:32.891" v="868" actId="20577"/>
        <pc:sldMkLst>
          <pc:docMk/>
          <pc:sldMk cId="2146277771" sldId="281"/>
        </pc:sldMkLst>
        <pc:spChg chg="mod">
          <ac:chgData name="Noah Lenstra" userId="f0cc234c-82af-4a2f-907a-9722ebbd5a46" providerId="ADAL" clId="{2EEB2BB2-9446-5E93-9F6E-C19D825B0F33}" dt="2026-10-27T11:58:15.890" v="855" actId="14100"/>
          <ac:spMkLst>
            <pc:docMk/>
            <pc:sldMk cId="2146277771" sldId="281"/>
            <ac:spMk id="2" creationId="{C5A09FC4-2B23-1438-68CD-B347EE5A0C31}"/>
          </ac:spMkLst>
        </pc:spChg>
        <pc:spChg chg="add mod">
          <ac:chgData name="Noah Lenstra" userId="f0cc234c-82af-4a2f-907a-9722ebbd5a46" providerId="ADAL" clId="{2EEB2BB2-9446-5E93-9F6E-C19D825B0F33}" dt="2026-10-27T12:00:22.267" v="864" actId="1076"/>
          <ac:spMkLst>
            <pc:docMk/>
            <pc:sldMk cId="2146277771" sldId="281"/>
            <ac:spMk id="6" creationId="{37060394-31E0-60DD-2B5D-E72A6EB33797}"/>
          </ac:spMkLst>
        </pc:spChg>
        <pc:spChg chg="add mod">
          <ac:chgData name="Noah Lenstra" userId="f0cc234c-82af-4a2f-907a-9722ebbd5a46" providerId="ADAL" clId="{2EEB2BB2-9446-5E93-9F6E-C19D825B0F33}" dt="2026-10-27T12:00:32.891" v="868" actId="20577"/>
          <ac:spMkLst>
            <pc:docMk/>
            <pc:sldMk cId="2146277771" sldId="281"/>
            <ac:spMk id="8" creationId="{9C112F10-783C-E19B-EF35-5F98BACD806F}"/>
          </ac:spMkLst>
        </pc:spChg>
        <pc:picChg chg="add mod">
          <ac:chgData name="Noah Lenstra" userId="f0cc234c-82af-4a2f-907a-9722ebbd5a46" providerId="ADAL" clId="{2EEB2BB2-9446-5E93-9F6E-C19D825B0F33}" dt="2026-10-27T12:00:10.094" v="858" actId="1076"/>
          <ac:picMkLst>
            <pc:docMk/>
            <pc:sldMk cId="2146277771" sldId="281"/>
            <ac:picMk id="4" creationId="{D43D221A-121E-167F-0DC1-FA891482B3B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44671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everyone. Today I will share practical strategies and lessons learned from a two-year project in which 18 rural Oregon libraries hosted weekly walking groups. You will leave with actionable ideas and a free toolkit for starting a walking group at your own library.</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BE9B6F-77A1-B30C-F880-57DBED4462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995292-93F2-697C-EAEA-CE0646D34B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2E6057-6761-F7E7-DEC9-EAF0F3A2C801}"/>
              </a:ext>
            </a:extLst>
          </p:cNvPr>
          <p:cNvSpPr>
            <a:spLocks noGrp="1"/>
          </p:cNvSpPr>
          <p:nvPr>
            <p:ph type="body" idx="1"/>
          </p:nvPr>
        </p:nvSpPr>
        <p:spPr/>
        <p:txBody>
          <a:bodyPr/>
          <a:lstStyle/>
          <a:p>
            <a:r>
              <a:rPr lang="en-US" dirty="0"/>
              <a:t>Walking is uniquely accessible. Unlike gym programs or team sports, anyone can participate. Group walking adds the social dimension that makes people come back week after week. The research is clear: regular walking reduces chronic disease risk and improves mental health.</a:t>
            </a:r>
          </a:p>
        </p:txBody>
      </p:sp>
      <p:sp>
        <p:nvSpPr>
          <p:cNvPr id="4" name="Slide Number Placeholder 3">
            <a:extLst>
              <a:ext uri="{FF2B5EF4-FFF2-40B4-BE49-F238E27FC236}">
                <a16:creationId xmlns:a16="http://schemas.microsoft.com/office/drawing/2014/main" id="{7CE2EB67-15B5-7D59-20CC-619AE59C2B0D}"/>
              </a:ext>
            </a:extLst>
          </p:cNvPr>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4461583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connects to the ABOS conference theme of "Beyond the Stacks to Community Connections." Libraries are already trusted spaces. Walking groups are a natural extension of that trust into health and well-being, reaching people who may not otherwise use the library.</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BCF644-918F-3207-9F63-C6097593E0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FB341D-DF4C-5B2D-6140-814DF7D7DF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44A4A9-207B-4E64-B9D4-2610E71A86FA}"/>
              </a:ext>
            </a:extLst>
          </p:cNvPr>
          <p:cNvSpPr>
            <a:spLocks noGrp="1"/>
          </p:cNvSpPr>
          <p:nvPr>
            <p:ph type="body" idx="1"/>
          </p:nvPr>
        </p:nvSpPr>
        <p:spPr/>
        <p:txBody>
          <a:bodyPr/>
          <a:lstStyle/>
          <a:p>
            <a:r>
              <a:rPr lang="en-US" dirty="0"/>
              <a:t>This connects to the ABOS conference theme of "Beyond the Stacks to Community Connections." Libraries are already trusted spaces. Walking groups are a natural extension of that trust into health and well-being, reaching people who may not otherwise use the library.</a:t>
            </a:r>
          </a:p>
        </p:txBody>
      </p:sp>
      <p:sp>
        <p:nvSpPr>
          <p:cNvPr id="4" name="Slide Number Placeholder 3">
            <a:extLst>
              <a:ext uri="{FF2B5EF4-FFF2-40B4-BE49-F238E27FC236}">
                <a16:creationId xmlns:a16="http://schemas.microsoft.com/office/drawing/2014/main" id="{ADCA56C4-6D73-74C4-82BE-9C4A19EB3893}"/>
              </a:ext>
            </a:extLst>
          </p:cNvPr>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7777451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this as a practitioner story, not a research presentation. Emphasize that while this was a research project, the practical lessons are what matter for this audience. The research validated what works so you can apply it confidently.</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models were tested. Both were effective for building social connections and increasing physical activity. The Change Club model added a civic engagement component that produced remarkable community outcomes. Both models are adaptable to your library.</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9 steps come from the toolkit that was developed and tested with the Oregon libraries. We will walk through the key steps in more detail. The toolkit is freely available and covers each step in depth.</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Emphasize starting with partners you already know. In the Oregon project, the most successful libraries built on existing community relationships. In Florence, the Siuslaw Wind Walkers partnered with the City to create a 10-route walking map. In Coos Bay, the Sole Mates worked with the city manager and both mayors on their walking guide launch. In Stanfield, the Sole Mates partnered with Parks &amp; Rec for Zumba and fitness classes.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Route variety was a key factor in keeping Oregon groups engaged. The Redmond Roamers explored Dry Canyon Trail and surrounding neighborhoods. The Scappoose River Walkers used the paved Crown-Zellerbach Trail, accessible for those with mobility challenges. In Klamath Falls, the Road Scholars walked by the lake in summer and moved indoors to Home Depot in winter! In Nyssa, the High Desert Hoofers walked the Hilltop Memorial Cemetery path and used a church gymnasium for indoor walks.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Highlight that recruitment takes time and patience. In Oregon, it took 4-5 months to build a core group at most libraries. The Yachats Road Scholars had a waiting list before the group even started. The Scappoose River Walkers kicked off with 19 members. The Pendleton Walkie Talkies did outreach at the Farmers Market. The social framing was more effective than a fitness pitch.</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kick-off event sets the tone for everything that follows. Group naming creates ownership. Oregon groups chose creative names reflecting their community identity — these names made the group theirs, not the library's. The Stanfield Sole Mates got matching t-shirts. The Wallowa Great Wallowa Walk About walked the Nez Perce Homeland loop, connecting the group to local history.</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10-minute check-in is essential — it builds the social bonds that keep people coming back. The Yachats Road Scholars created three pace groups to accommodate everyone. In Nyssa, the High Desert Hoofers kept the whole group in eyesight at all times — ages 30s to 90s walking together. In Scappoose, the River Walkers organized into smaller subgroups based on walking speed.</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Peer leaders often emerge naturally. In Stanfield, the Sole Mates became community builders — three members now serve on the Community Center board. In Banks, one member who joined because she was new to the community is now an active volunteer. At Sweet Home, walking group members became regular library users. Several Oregon groups continued after the study because peer leaders stepped up.</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highlights a selection of the 18 Oregon groups. Each developed a distinct identity. Note the range: the Yachats Road Scholars had a waiting list before starting, while the Nyssa High Desert Hoofers spanned ages 30s to 90s. The Coos Bay Sole Mates held a walking guide launch party attended by 105 community members, the city manager, and both mayors. In Florence, the Siuslaw Wind Walkers worked with the City to create a 10-route walking map and distributed over 2,000 brochures, with radio ads to promote the routes. You can share the full booklet with attendees for all 18 stories.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social benefits were as significant as the health benefits. Many participants reported the walking group was their primary social outlet. At Sweet Home PL, walking group members became regular library users. In Banks, one member joined because she was new to the community and is now an active volunteer. At Stanfield, three Sole Mates members now serve on the Community Center board.</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actual quotes from participants in the Oregon walking study. The first quote powerfully captures how the walking group addressed social isolation — someone who hadn't left home in 10 years. The second shows how walking helped long-time residents discover their own community. The third illustrates the motivational power of group walking. Let these quotes sink in — they speak for themselves.</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Sustainability was built into the model through peer leadership. The Creswell group (Shake, Rattle, and Stroll) planned to continue after the study ended. The Brookings Imagine Change Club was excited to open up to new members and pets. In Scappoose, a new Monday morning group started forming even before the study ended. The Dallas Heart &amp; Sole group did a virtual Pacific Crest Trail Challenge with handmade medals to keep participants motivated.</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call to action. Emphasize that while the Oregon project was research-funded, the model itself is simple and low-cost. The toolkit provides everything needed to get started. The examples from across the country show that libraries of all sizes, in all settings, are doing this successfully. Encourage attendees to think about who in their community would join a walking group — the answer is usually: more people than you expect.</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Direct attendees to the toolkit download page. If possible, have the URL and a QR code on screen. Emphasize that everything they need to get started is in this free resource. Consider having printed copies or cards with the URL available if presenting in person.</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of these projects came directly from what groups noticed during their walks. In Gold Beach, walkers realized visitors had no guide to local trails, so they created one with QR codes. In John Day, the Walk-a-Lot-te group identified dangerous road crossings and presented solar-powered safety signs to city council. In Banks, the Rural Ramblers raised over $30,000 to install parcourse exercise equipment in Greenville City Park, with a Grand Opening on May 31, 2025. In Coos Bay, the Sole Mates created a walking guide to 9 trails and held a launch party attended by 105 community members including the city manager and mayor.</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15732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the audience. Open the floor for questions. Remind them about the toolkit URL and the walking study booklet. Offer to connect individually for anyone interested in starting a walking group at their library.</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TANDARD">
    <p:spTree>
      <p:nvGrpSpPr>
        <p:cNvPr id="1" name=""/>
        <p:cNvGrpSpPr/>
        <p:nvPr/>
      </p:nvGrpSpPr>
      <p:grpSpPr>
        <a:xfrm>
          <a:off x="0" y="0"/>
          <a:ext cx="0" cy="0"/>
          <a:chOff x="0" y="0"/>
          <a:chExt cx="0" cy="0"/>
        </a:xfrm>
      </p:grpSpPr>
      <p:sp>
        <p:nvSpPr>
          <p:cNvPr id="2" name="Shape 0"/>
          <p:cNvSpPr/>
          <p:nvPr/>
        </p:nvSpPr>
        <p:spPr>
          <a:xfrm>
            <a:off x="0" y="0"/>
            <a:ext cx="320040" cy="5143500"/>
          </a:xfrm>
          <a:prstGeom prst="rect">
            <a:avLst/>
          </a:prstGeom>
          <a:solidFill>
            <a:srgbClr val="CC7A00"/>
          </a:solidFill>
          <a:ln/>
        </p:spPr>
      </p:sp>
      <p:sp>
        <p:nvSpPr>
          <p:cNvPr id="3" name="Text 1"/>
          <p:cNvSpPr txBox="1">
            <a:spLocks noGrp="1"/>
          </p:cNvSpPr>
          <p:nvPr>
            <p:ph type="title" idx="101" hasCustomPrompt="1"/>
          </p:nvPr>
        </p:nvSpPr>
        <p:spPr>
          <a:xfrm>
            <a:off x="640080" y="228600"/>
            <a:ext cx="8046720" cy="777240"/>
          </a:xfrm>
          <a:prstGeom prst="rect">
            <a:avLst/>
          </a:prstGeom>
          <a:noFill/>
          <a:ln/>
        </p:spPr>
        <p:txBody>
          <a:bodyPr wrap="square" rtlCol="0"/>
          <a:lstStyle>
            <a:lvl1pPr marL="0" indent="0" algn="l">
              <a:buNone/>
              <a:defRPr lang="en-US" sz="3400" b="1" dirty="0">
                <a:solidFill>
                  <a:srgbClr val="CC7A00"/>
                </a:solidFill>
              </a:defRPr>
            </a:lvl1pPr>
          </a:lstStyle>
          <a:p>
            <a:pPr marL="0" indent="0" algn="l">
              <a:buNone/>
            </a:pPr>
            <a:endParaRPr lang="en-US" sz="34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_LAYOUT">
    <p:spTree>
      <p:nvGrpSpPr>
        <p:cNvPr id="1" name=""/>
        <p:cNvGrpSpPr/>
        <p:nvPr/>
      </p:nvGrpSpPr>
      <p:grpSpPr>
        <a:xfrm>
          <a:off x="0" y="0"/>
          <a:ext cx="0" cy="0"/>
          <a:chOff x="0" y="0"/>
          <a:chExt cx="0" cy="0"/>
        </a:xfrm>
      </p:grpSpPr>
      <p:sp>
        <p:nvSpPr>
          <p:cNvPr id="2" name="Shape 0"/>
          <p:cNvSpPr/>
          <p:nvPr/>
        </p:nvSpPr>
        <p:spPr>
          <a:xfrm>
            <a:off x="0" y="0"/>
            <a:ext cx="320040" cy="5143500"/>
          </a:xfrm>
          <a:prstGeom prst="rect">
            <a:avLst/>
          </a:prstGeom>
          <a:solidFill>
            <a:srgbClr val="CC7A00"/>
          </a:solidFill>
          <a:ln/>
        </p:spPr>
        <p:txBody>
          <a:bodyPr/>
          <a:lstStyle/>
          <a:p>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lenstra@uncg.edu"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hyperlink" Target="https://letsmovelibraries.org/wp-content/uploads/2026/01/FINALRural-Libraries-and-Walking-Study-Booklet.pdf" TargetMode="Externa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xx&amp;_nc_gid=Xv6Kr8FNI9xpBYqfW_BZAg&amp;_nc_ss=7b2a8&amp;oh=00_AQOH5Nw8eGyWPyaVw328ajaaM-ZSNf7DDvWZIEizsrhSJw&amp;oe=6AE6708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xx&amp;_nc_gid=lyVYOz6J4Vj1bN3wKq1g5Q&amp;_nc_ss=7b2a8&amp;oh=00_AQN4fPUXqwvtlsG4qC6GaEXghpAFaJrjCOolgWV19CrZCw&amp;oe=6AE6576A"/><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ohsu.edu/sites/default/files/2026-02/step-it-up-toolkit-accessible.pdf"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xx&amp;_nc_gid=WujGXZNbw-CKkwCX7gvzNw&amp;_nc_ss=7b2a8&amp;oh=00_AQPqBrCJAsfzEKKCcbsfOKp8f17Nn09RurZ7LVSnso40Uw&amp;oe=6AE652D5"/><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xx&amp;_nc_gid=eDAOxpNhGY0UJKzYP7AB_g&amp;_nc_ss=7b2a8&amp;oh=00_AQPObS_b9jcB4p3QbieoPhEvjWDOz21FMIJS4nYiTZWEIA&amp;oe=6AE66A8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xx&amp;_nc_gid=yp7auQtGO__skc_bjy94Qg&amp;_nc_ss=7b2a8&amp;oh=00_AQNAfX7lc-gmWX0GU-HZZR4Vj0waK551ImPiIjvXoYSYGA&amp;oe=6AE65447"/><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letsmovelibraries.org/wp-content/uploads/2026/01/FINALRural-Libraries-and-Walking-Study-Booklet.pdf"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ohsu.edu/sites/default/files/2026-02/step-it-up-toolkit-accessible.pdf"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saferoutespartnership.org/our-work/safe-routes-to-libraries/" TargetMode="External"/><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hyperlink" Target="https://www.urbanlibraries.org/initiatives/community-health-safety/safe-routes-to-libraries"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mailto:lenstra@uncg.edu" TargetMode="External"/><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640080" y="548640"/>
            <a:ext cx="4846320" cy="1463040"/>
          </a:xfrm>
          <a:prstGeom prst="rect">
            <a:avLst/>
          </a:prstGeom>
          <a:noFill/>
          <a:ln/>
        </p:spPr>
        <p:txBody>
          <a:bodyPr wrap="square" lIns="0" tIns="0" rIns="0" bIns="0" rtlCol="0" anchor="t"/>
          <a:lstStyle/>
          <a:p>
            <a:pPr marL="0" indent="0" algn="l">
              <a:buNone/>
            </a:pPr>
            <a:r>
              <a:rPr lang="en-US" sz="3200" b="1" dirty="0">
                <a:solidFill>
                  <a:srgbClr val="CC7A00"/>
                </a:solidFill>
              </a:rPr>
              <a:t>Walking Together,</a:t>
            </a:r>
            <a:endParaRPr lang="en-US" sz="3200" dirty="0"/>
          </a:p>
          <a:p>
            <a:pPr marL="0" indent="0" algn="l">
              <a:buNone/>
            </a:pPr>
            <a:r>
              <a:rPr lang="en-US" sz="3200" b="1" dirty="0">
                <a:solidFill>
                  <a:srgbClr val="CC7A00"/>
                </a:solidFill>
              </a:rPr>
              <a:t>Reaching Beyond the Library</a:t>
            </a:r>
            <a:endParaRPr lang="en-US" sz="3200" dirty="0"/>
          </a:p>
        </p:txBody>
      </p:sp>
      <p:sp>
        <p:nvSpPr>
          <p:cNvPr id="3" name="Text 1"/>
          <p:cNvSpPr txBox="1"/>
          <p:nvPr/>
        </p:nvSpPr>
        <p:spPr>
          <a:xfrm>
            <a:off x="640080" y="1874520"/>
            <a:ext cx="5029200" cy="640080"/>
          </a:xfrm>
          <a:prstGeom prst="rect">
            <a:avLst/>
          </a:prstGeom>
          <a:noFill/>
          <a:ln/>
        </p:spPr>
        <p:txBody>
          <a:bodyPr wrap="square" lIns="0" tIns="0" rIns="0" bIns="0" rtlCol="0" anchor="t"/>
          <a:lstStyle/>
          <a:p>
            <a:pPr marL="0" indent="0" algn="l">
              <a:buNone/>
            </a:pPr>
            <a:r>
              <a:rPr lang="en-US" sz="2400" dirty="0">
                <a:solidFill>
                  <a:srgbClr val="000000"/>
                </a:solidFill>
              </a:rPr>
              <a:t>How Library-Based Walking Groups </a:t>
            </a:r>
            <a:br>
              <a:rPr lang="en-US" sz="2400" dirty="0">
                <a:solidFill>
                  <a:srgbClr val="000000"/>
                </a:solidFill>
              </a:rPr>
            </a:br>
            <a:r>
              <a:rPr lang="en-US" sz="2400" dirty="0">
                <a:solidFill>
                  <a:srgbClr val="000000"/>
                </a:solidFill>
              </a:rPr>
              <a:t>Build Community Connections</a:t>
            </a:r>
            <a:endParaRPr lang="en-US" sz="2400" dirty="0"/>
          </a:p>
        </p:txBody>
      </p:sp>
      <p:sp>
        <p:nvSpPr>
          <p:cNvPr id="4" name="Text 2"/>
          <p:cNvSpPr txBox="1"/>
          <p:nvPr/>
        </p:nvSpPr>
        <p:spPr>
          <a:xfrm>
            <a:off x="640080" y="3017520"/>
            <a:ext cx="4572000" cy="1280160"/>
          </a:xfrm>
          <a:prstGeom prst="rect">
            <a:avLst/>
          </a:prstGeom>
          <a:noFill/>
          <a:ln/>
        </p:spPr>
        <p:txBody>
          <a:bodyPr wrap="square" lIns="0" tIns="0" rIns="0" bIns="0" rtlCol="0" anchor="t"/>
          <a:lstStyle/>
          <a:p>
            <a:pPr marL="0" indent="0" algn="l">
              <a:spcAft>
                <a:spcPts val="400"/>
              </a:spcAft>
              <a:buNone/>
            </a:pPr>
            <a:r>
              <a:rPr lang="en-US" sz="1500" b="1" dirty="0">
                <a:solidFill>
                  <a:srgbClr val="555555"/>
                </a:solidFill>
              </a:rPr>
              <a:t>Noah Lenstra, PhD</a:t>
            </a:r>
            <a:endParaRPr lang="en-US" sz="1500" dirty="0"/>
          </a:p>
          <a:p>
            <a:pPr marL="0" indent="0" algn="l">
              <a:spcAft>
                <a:spcPts val="400"/>
              </a:spcAft>
              <a:buNone/>
            </a:pPr>
            <a:r>
              <a:rPr lang="en-US" sz="1500" dirty="0">
                <a:solidFill>
                  <a:srgbClr val="555555"/>
                </a:solidFill>
              </a:rPr>
              <a:t>University of North Carolina at Greensboro</a:t>
            </a:r>
          </a:p>
          <a:p>
            <a:pPr marL="0" indent="0" algn="l">
              <a:spcAft>
                <a:spcPts val="400"/>
              </a:spcAft>
              <a:buNone/>
            </a:pPr>
            <a:r>
              <a:rPr lang="en-US" sz="1500" dirty="0">
                <a:solidFill>
                  <a:srgbClr val="555555"/>
                </a:solidFill>
                <a:hlinkClick r:id="rId3"/>
              </a:rPr>
              <a:t>lenstra@uncg.edu</a:t>
            </a:r>
            <a:r>
              <a:rPr lang="en-US" sz="1500" dirty="0">
                <a:solidFill>
                  <a:srgbClr val="555555"/>
                </a:solidFill>
              </a:rPr>
              <a:t> </a:t>
            </a:r>
            <a:endParaRPr lang="en-US" sz="1500" dirty="0"/>
          </a:p>
          <a:p>
            <a:pPr marL="0" indent="0" algn="l">
              <a:spcAft>
                <a:spcPts val="400"/>
              </a:spcAft>
              <a:buNone/>
            </a:pPr>
            <a:endParaRPr lang="en-US" sz="1500" dirty="0"/>
          </a:p>
          <a:p>
            <a:pPr marL="0" indent="0" algn="l">
              <a:spcAft>
                <a:spcPts val="400"/>
              </a:spcAft>
              <a:buNone/>
            </a:pPr>
            <a:r>
              <a:rPr lang="en-US" sz="1500" dirty="0">
                <a:solidFill>
                  <a:srgbClr val="555555"/>
                </a:solidFill>
              </a:rPr>
              <a:t>ABOS Webinar  |  October 2026</a:t>
            </a:r>
            <a:endParaRPr lang="en-US" sz="1500" dirty="0"/>
          </a:p>
        </p:txBody>
      </p:sp>
      <p:sp>
        <p:nvSpPr>
          <p:cNvPr id="5" name="Text 3"/>
          <p:cNvSpPr txBox="1"/>
          <p:nvPr/>
        </p:nvSpPr>
        <p:spPr>
          <a:xfrm>
            <a:off x="5669280" y="1097280"/>
            <a:ext cx="3017520" cy="3291840"/>
          </a:xfrm>
          <a:prstGeom prst="rect">
            <a:avLst/>
          </a:prstGeom>
          <a:solidFill>
            <a:srgbClr val="E0E0E0"/>
          </a:solidFill>
          <a:ln/>
        </p:spPr>
        <p:txBody>
          <a:bodyPr wrap="square" lIns="0" tIns="0" rIns="0" bIns="0" rtlCol="0" anchor="ctr"/>
          <a:lstStyle/>
          <a:p>
            <a:pPr marL="0" indent="0" algn="ctr">
              <a:buNone/>
            </a:pPr>
            <a:r>
              <a:rPr lang="en-US" sz="1100" dirty="0">
                <a:solidFill>
                  <a:srgbClr val="999999"/>
                </a:solidFill>
              </a:rPr>
              <a:t>[Add Photo:</a:t>
            </a:r>
            <a:endParaRPr lang="en-US" sz="1100" dirty="0"/>
          </a:p>
          <a:p>
            <a:pPr marL="0" indent="0" algn="ctr">
              <a:buNone/>
            </a:pPr>
            <a:r>
              <a:rPr lang="en-US" sz="1100" dirty="0">
                <a:solidFill>
                  <a:srgbClr val="999999"/>
                </a:solidFill>
              </a:rPr>
              <a:t>Booklet cover — walkers</a:t>
            </a:r>
            <a:endParaRPr lang="en-US" sz="1100" dirty="0"/>
          </a:p>
          <a:p>
            <a:pPr marL="0" indent="0" algn="ctr">
              <a:buNone/>
            </a:pPr>
            <a:r>
              <a:rPr lang="en-US" sz="1100" dirty="0">
                <a:solidFill>
                  <a:srgbClr val="999999"/>
                </a:solidFill>
              </a:rPr>
              <a:t>on tree-lined path]</a:t>
            </a:r>
            <a:endParaRPr lang="en-US" sz="1100" dirty="0"/>
          </a:p>
        </p:txBody>
      </p:sp>
      <p:pic>
        <p:nvPicPr>
          <p:cNvPr id="7" name="Picture 6">
            <a:extLst>
              <a:ext uri="{FF2B5EF4-FFF2-40B4-BE49-F238E27FC236}">
                <a16:creationId xmlns:a16="http://schemas.microsoft.com/office/drawing/2014/main" id="{7841EC2A-C0EB-E6BB-3A67-49EBD4444D70}"/>
              </a:ext>
            </a:extLst>
          </p:cNvPr>
          <p:cNvPicPr>
            <a:picLocks noChangeAspect="1"/>
          </p:cNvPicPr>
          <p:nvPr/>
        </p:nvPicPr>
        <p:blipFill>
          <a:blip r:embed="rId4"/>
          <a:stretch>
            <a:fillRect/>
          </a:stretch>
        </p:blipFill>
        <p:spPr>
          <a:xfrm>
            <a:off x="5486400" y="464819"/>
            <a:ext cx="3363687" cy="3924301"/>
          </a:xfrm>
          <a:prstGeom prst="rect">
            <a:avLst/>
          </a:prstGeom>
        </p:spPr>
      </p:pic>
      <p:sp>
        <p:nvSpPr>
          <p:cNvPr id="9" name="TextBox 8">
            <a:extLst>
              <a:ext uri="{FF2B5EF4-FFF2-40B4-BE49-F238E27FC236}">
                <a16:creationId xmlns:a16="http://schemas.microsoft.com/office/drawing/2014/main" id="{1D551BBA-112C-60E6-1654-229677C39D85}"/>
              </a:ext>
            </a:extLst>
          </p:cNvPr>
          <p:cNvSpPr txBox="1"/>
          <p:nvPr/>
        </p:nvSpPr>
        <p:spPr>
          <a:xfrm>
            <a:off x="4892040" y="4404836"/>
            <a:ext cx="4175760" cy="738664"/>
          </a:xfrm>
          <a:prstGeom prst="rect">
            <a:avLst/>
          </a:prstGeom>
          <a:noFill/>
        </p:spPr>
        <p:txBody>
          <a:bodyPr wrap="square">
            <a:spAutoFit/>
          </a:bodyPr>
          <a:lstStyle/>
          <a:p>
            <a:r>
              <a:rPr lang="en-US" sz="1400" dirty="0"/>
              <a:t>Full report at: </a:t>
            </a:r>
            <a:r>
              <a:rPr lang="en-US" sz="1400" dirty="0">
                <a:hlinkClick r:id="rId5"/>
              </a:rPr>
              <a:t>https://letsmovelibraries.org/wp-content/uploads/2026/01/FINALRural-Libraries-and-Walking-Study-Booklet.pdf</a:t>
            </a:r>
            <a:r>
              <a:rPr lang="en-US" sz="1400" dirty="0"/>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B4B137-B24C-8A1C-4675-62A268064D31}"/>
            </a:ext>
          </a:extLst>
        </p:cNvPr>
        <p:cNvGrpSpPr/>
        <p:nvPr/>
      </p:nvGrpSpPr>
      <p:grpSpPr>
        <a:xfrm>
          <a:off x="0" y="0"/>
          <a:ext cx="0" cy="0"/>
          <a:chOff x="0" y="0"/>
          <a:chExt cx="0" cy="0"/>
        </a:xfrm>
      </p:grpSpPr>
      <p:sp>
        <p:nvSpPr>
          <p:cNvPr id="2" name="Text 1">
            <a:extLst>
              <a:ext uri="{FF2B5EF4-FFF2-40B4-BE49-F238E27FC236}">
                <a16:creationId xmlns:a16="http://schemas.microsoft.com/office/drawing/2014/main" id="{50F59CCA-7200-D3A5-8D98-A07B696C9136}"/>
              </a:ext>
            </a:extLst>
          </p:cNvPr>
          <p:cNvSpPr txBox="1">
            <a:spLocks noGrp="1"/>
          </p:cNvSpPr>
          <p:nvPr>
            <p:ph type="title" idx="101" hasCustomPrompt="1"/>
          </p:nvPr>
        </p:nvSpPr>
        <p:spPr>
          <a:xfrm>
            <a:off x="640080" y="228600"/>
            <a:ext cx="8046720" cy="777240"/>
          </a:xfrm>
          <a:prstGeom prst="rect">
            <a:avLst/>
          </a:prstGeom>
          <a:noFill/>
          <a:ln/>
        </p:spPr>
        <p:txBody>
          <a:bodyPr wrap="square" lIns="0" tIns="0" rIns="0" bIns="0" rtlCol="0" anchor="t"/>
          <a:lstStyle/>
          <a:p>
            <a:pPr marL="0" indent="0" algn="l">
              <a:buNone/>
            </a:pPr>
            <a:r>
              <a:rPr lang="en-US" sz="3400" b="1" dirty="0">
                <a:solidFill>
                  <a:srgbClr val="CC7A00"/>
                </a:solidFill>
              </a:rPr>
              <a:t>Why Walking Groups?</a:t>
            </a:r>
            <a:endParaRPr lang="en-US" sz="3400" dirty="0"/>
          </a:p>
        </p:txBody>
      </p:sp>
      <p:sp>
        <p:nvSpPr>
          <p:cNvPr id="3" name="Text 1">
            <a:extLst>
              <a:ext uri="{FF2B5EF4-FFF2-40B4-BE49-F238E27FC236}">
                <a16:creationId xmlns:a16="http://schemas.microsoft.com/office/drawing/2014/main" id="{466DF1D9-8233-7A59-B43F-DE7CD97B191D}"/>
              </a:ext>
            </a:extLst>
          </p:cNvPr>
          <p:cNvSpPr txBox="1"/>
          <p:nvPr/>
        </p:nvSpPr>
        <p:spPr>
          <a:xfrm>
            <a:off x="640080" y="1188720"/>
            <a:ext cx="4389120" cy="3474720"/>
          </a:xfrm>
          <a:prstGeom prst="rect">
            <a:avLst/>
          </a:prstGeom>
          <a:noFill/>
          <a:ln/>
        </p:spPr>
        <p:txBody>
          <a:bodyPr wrap="square" lIns="0" tIns="0" rIns="0" bIns="0" rtlCol="0" anchor="t"/>
          <a:lstStyle/>
          <a:p>
            <a:pPr marL="342900" indent="-342900" algn="l">
              <a:spcAft>
                <a:spcPts val="600"/>
              </a:spcAft>
              <a:buSzPct val="100000"/>
              <a:buChar char="•"/>
            </a:pPr>
            <a:r>
              <a:rPr lang="en-US" sz="1600" dirty="0">
                <a:solidFill>
                  <a:srgbClr val="000000"/>
                </a:solidFill>
              </a:rPr>
              <a:t>Walking is the most accessible form of physical activity [and can be made even </a:t>
            </a:r>
            <a:r>
              <a:rPr lang="en-US" sz="1600" b="1" i="1" dirty="0">
                <a:solidFill>
                  <a:srgbClr val="000000"/>
                </a:solidFill>
              </a:rPr>
              <a:t>more</a:t>
            </a:r>
            <a:r>
              <a:rPr lang="en-US" sz="1600" dirty="0">
                <a:solidFill>
                  <a:srgbClr val="000000"/>
                </a:solidFill>
              </a:rPr>
              <a:t> accessible through route planning]</a:t>
            </a:r>
            <a:endParaRPr lang="en-US" sz="1600" dirty="0"/>
          </a:p>
          <a:p>
            <a:pPr marL="342900" indent="-342900" algn="l">
              <a:spcAft>
                <a:spcPts val="600"/>
              </a:spcAft>
              <a:buSzPct val="100000"/>
              <a:buChar char="•"/>
            </a:pPr>
            <a:r>
              <a:rPr lang="en-US" sz="1600" dirty="0">
                <a:solidFill>
                  <a:srgbClr val="000000"/>
                </a:solidFill>
              </a:rPr>
              <a:t>No special equipment, training, or facilities required</a:t>
            </a:r>
            <a:endParaRPr lang="en-US" sz="1600" dirty="0"/>
          </a:p>
          <a:p>
            <a:pPr marL="342900" indent="-342900" algn="l">
              <a:spcAft>
                <a:spcPts val="600"/>
              </a:spcAft>
              <a:buSzPct val="100000"/>
              <a:buChar char="•"/>
            </a:pPr>
            <a:r>
              <a:rPr lang="en-US" sz="1600" dirty="0">
                <a:solidFill>
                  <a:srgbClr val="000000"/>
                </a:solidFill>
              </a:rPr>
              <a:t>Reduces risk of heart disease, diabetes, and depression</a:t>
            </a:r>
            <a:endParaRPr lang="en-US" sz="1600" dirty="0"/>
          </a:p>
          <a:p>
            <a:pPr marL="342900" indent="-342900" algn="l">
              <a:spcAft>
                <a:spcPts val="600"/>
              </a:spcAft>
              <a:buSzPct val="100000"/>
              <a:buChar char="•"/>
            </a:pPr>
            <a:r>
              <a:rPr lang="en-US" sz="1600" dirty="0">
                <a:solidFill>
                  <a:srgbClr val="000000"/>
                </a:solidFill>
              </a:rPr>
              <a:t>Group walking adds social connection and accountability</a:t>
            </a:r>
            <a:endParaRPr lang="en-US" sz="1600" dirty="0"/>
          </a:p>
          <a:p>
            <a:pPr marL="342900" indent="-342900" algn="l">
              <a:spcAft>
                <a:spcPts val="600"/>
              </a:spcAft>
              <a:buSzPct val="100000"/>
              <a:buChar char="•"/>
            </a:pPr>
            <a:r>
              <a:rPr lang="en-US" sz="1600" dirty="0">
                <a:solidFill>
                  <a:srgbClr val="000000"/>
                </a:solidFill>
              </a:rPr>
              <a:t>Builds community bonds while improving health</a:t>
            </a:r>
            <a:endParaRPr lang="en-US" sz="1600" dirty="0"/>
          </a:p>
          <a:p>
            <a:pPr marL="342900" indent="-342900" algn="l">
              <a:spcAft>
                <a:spcPts val="600"/>
              </a:spcAft>
              <a:buSzPct val="100000"/>
              <a:buChar char="•"/>
            </a:pPr>
            <a:r>
              <a:rPr lang="en-US" sz="1600" dirty="0">
                <a:solidFill>
                  <a:srgbClr val="000000"/>
                </a:solidFill>
              </a:rPr>
              <a:t>Suitable for all ages and fitness levels</a:t>
            </a:r>
            <a:endParaRPr lang="en-US" sz="1600" dirty="0"/>
          </a:p>
        </p:txBody>
      </p:sp>
      <p:sp>
        <p:nvSpPr>
          <p:cNvPr id="4" name="Text 2">
            <a:extLst>
              <a:ext uri="{FF2B5EF4-FFF2-40B4-BE49-F238E27FC236}">
                <a16:creationId xmlns:a16="http://schemas.microsoft.com/office/drawing/2014/main" id="{C22AAA10-7CE7-84E9-21FF-6750E091D161}"/>
              </a:ext>
            </a:extLst>
          </p:cNvPr>
          <p:cNvSpPr txBox="1"/>
          <p:nvPr/>
        </p:nvSpPr>
        <p:spPr>
          <a:xfrm>
            <a:off x="5303520" y="1188720"/>
            <a:ext cx="3383280" cy="3200400"/>
          </a:xfrm>
          <a:prstGeom prst="rect">
            <a:avLst/>
          </a:prstGeom>
          <a:solidFill>
            <a:srgbClr val="E0E0E0"/>
          </a:solidFill>
          <a:ln/>
        </p:spPr>
        <p:txBody>
          <a:bodyPr wrap="square" lIns="0" tIns="0" rIns="0" bIns="0" rtlCol="0" anchor="ctr"/>
          <a:lstStyle/>
          <a:p>
            <a:pPr marL="0" indent="0" algn="ctr">
              <a:buNone/>
            </a:pPr>
            <a:r>
              <a:rPr lang="en-US" sz="1100" dirty="0">
                <a:solidFill>
                  <a:srgbClr val="999999"/>
                </a:solidFill>
              </a:rPr>
              <a:t>[Add Photo:</a:t>
            </a:r>
            <a:endParaRPr lang="en-US" sz="1100" dirty="0"/>
          </a:p>
          <a:p>
            <a:pPr marL="0" indent="0" algn="ctr">
              <a:buNone/>
            </a:pPr>
            <a:r>
              <a:rPr lang="en-US" sz="1100" dirty="0">
                <a:solidFill>
                  <a:srgbClr val="999999"/>
                </a:solidFill>
              </a:rPr>
              <a:t>Booklet p.25 — Sole Mates</a:t>
            </a:r>
            <a:endParaRPr lang="en-US" sz="1100" dirty="0"/>
          </a:p>
          <a:p>
            <a:pPr marL="0" indent="0" algn="ctr">
              <a:buNone/>
            </a:pPr>
            <a:r>
              <a:rPr lang="en-US" sz="1100" dirty="0">
                <a:solidFill>
                  <a:srgbClr val="999999"/>
                </a:solidFill>
              </a:rPr>
              <a:t>at Shore Acres State Park]</a:t>
            </a:r>
            <a:endParaRPr lang="en-US" sz="1100" dirty="0"/>
          </a:p>
        </p:txBody>
      </p:sp>
      <p:pic>
        <p:nvPicPr>
          <p:cNvPr id="5" name="Picture 4" descr="Geezers In Sneakers flyer - text on page below">
            <a:extLst>
              <a:ext uri="{FF2B5EF4-FFF2-40B4-BE49-F238E27FC236}">
                <a16:creationId xmlns:a16="http://schemas.microsoft.com/office/drawing/2014/main" id="{83CEA94E-7A90-A6BA-E6DC-864BDABFFAD2}"/>
              </a:ext>
            </a:extLst>
          </p:cNvPr>
          <p:cNvPicPr>
            <a:picLocks noChangeAspect="1"/>
          </p:cNvPicPr>
          <p:nvPr/>
        </p:nvPicPr>
        <p:blipFill>
          <a:blip r:embed="rId3"/>
          <a:stretch>
            <a:fillRect/>
          </a:stretch>
        </p:blipFill>
        <p:spPr>
          <a:xfrm>
            <a:off x="5303520" y="617220"/>
            <a:ext cx="3383280" cy="4389120"/>
          </a:xfrm>
          <a:prstGeom prst="rect">
            <a:avLst/>
          </a:prstGeom>
        </p:spPr>
      </p:pic>
    </p:spTree>
    <p:extLst>
      <p:ext uri="{BB962C8B-B14F-4D97-AF65-F5344CB8AC3E}">
        <p14:creationId xmlns:p14="http://schemas.microsoft.com/office/powerpoint/2010/main" val="18909665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txBox="1">
            <a:spLocks noGrp="1"/>
          </p:cNvSpPr>
          <p:nvPr>
            <p:ph type="title" idx="101" hasCustomPrompt="1"/>
          </p:nvPr>
        </p:nvSpPr>
        <p:spPr>
          <a:xfrm>
            <a:off x="640080" y="228600"/>
            <a:ext cx="8046720" cy="777240"/>
          </a:xfrm>
          <a:prstGeom prst="rect">
            <a:avLst/>
          </a:prstGeom>
          <a:noFill/>
          <a:ln/>
        </p:spPr>
        <p:txBody>
          <a:bodyPr wrap="square" lIns="0" tIns="0" rIns="0" bIns="0" rtlCol="0" anchor="t"/>
          <a:lstStyle/>
          <a:p>
            <a:pPr marL="0" indent="0" algn="l">
              <a:buNone/>
            </a:pPr>
            <a:r>
              <a:rPr lang="en-US" sz="3400" b="1" dirty="0">
                <a:solidFill>
                  <a:srgbClr val="CC7A00"/>
                </a:solidFill>
              </a:rPr>
              <a:t>Libraries Beyond Their Walls</a:t>
            </a:r>
            <a:endParaRPr lang="en-US" sz="3400" dirty="0"/>
          </a:p>
        </p:txBody>
      </p:sp>
      <p:sp>
        <p:nvSpPr>
          <p:cNvPr id="3" name="Text 1"/>
          <p:cNvSpPr txBox="1"/>
          <p:nvPr/>
        </p:nvSpPr>
        <p:spPr>
          <a:xfrm>
            <a:off x="640080" y="1188720"/>
            <a:ext cx="4389120" cy="3474720"/>
          </a:xfrm>
          <a:prstGeom prst="rect">
            <a:avLst/>
          </a:prstGeom>
          <a:noFill/>
          <a:ln/>
        </p:spPr>
        <p:txBody>
          <a:bodyPr wrap="square" lIns="0" tIns="0" rIns="0" bIns="0" rtlCol="0" anchor="t"/>
          <a:lstStyle/>
          <a:p>
            <a:pPr marL="342900" indent="-342900" algn="l">
              <a:spcAft>
                <a:spcPts val="600"/>
              </a:spcAft>
              <a:buSzPct val="100000"/>
              <a:buChar char="•"/>
            </a:pPr>
            <a:r>
              <a:rPr lang="en-US" sz="1600" dirty="0">
                <a:solidFill>
                  <a:srgbClr val="000000"/>
                </a:solidFill>
              </a:rPr>
              <a:t>Libraries are trusted, free, and accessible community spaces</a:t>
            </a:r>
            <a:endParaRPr lang="en-US" sz="1600" dirty="0"/>
          </a:p>
          <a:p>
            <a:pPr marL="342900" indent="-342900" algn="l">
              <a:spcAft>
                <a:spcPts val="600"/>
              </a:spcAft>
              <a:buSzPct val="100000"/>
              <a:buChar char="•"/>
            </a:pPr>
            <a:r>
              <a:rPr lang="en-US" sz="1600" dirty="0">
                <a:solidFill>
                  <a:srgbClr val="000000"/>
                </a:solidFill>
              </a:rPr>
              <a:t>More than 17,000 public libraries across the U.S.</a:t>
            </a:r>
            <a:endParaRPr lang="en-US" sz="1600" dirty="0"/>
          </a:p>
          <a:p>
            <a:pPr marL="342900" indent="-342900" algn="l">
              <a:spcAft>
                <a:spcPts val="600"/>
              </a:spcAft>
              <a:buSzPct val="100000"/>
              <a:buChar char="•"/>
            </a:pPr>
            <a:r>
              <a:rPr lang="en-US" sz="1600" dirty="0">
                <a:solidFill>
                  <a:srgbClr val="000000"/>
                </a:solidFill>
              </a:rPr>
              <a:t>Increasingly recognized as partners in community health</a:t>
            </a:r>
            <a:endParaRPr lang="en-US" sz="1600" dirty="0"/>
          </a:p>
          <a:p>
            <a:pPr marL="342900" indent="-342900" algn="l">
              <a:spcAft>
                <a:spcPts val="600"/>
              </a:spcAft>
              <a:buSzPct val="100000"/>
              <a:buChar char="•"/>
            </a:pPr>
            <a:r>
              <a:rPr lang="en-US" sz="1600" dirty="0">
                <a:solidFill>
                  <a:srgbClr val="000000"/>
                </a:solidFill>
              </a:rPr>
              <a:t>Library programming can extend beyond physical walls</a:t>
            </a:r>
            <a:endParaRPr lang="en-US" sz="1600" dirty="0"/>
          </a:p>
          <a:p>
            <a:pPr marL="342900" indent="-342900" algn="l">
              <a:spcAft>
                <a:spcPts val="600"/>
              </a:spcAft>
              <a:buSzPct val="100000"/>
              <a:buChar char="•"/>
            </a:pPr>
            <a:r>
              <a:rPr lang="en-US" sz="1600" dirty="0">
                <a:solidFill>
                  <a:srgbClr val="000000"/>
                </a:solidFill>
              </a:rPr>
              <a:t>Natural hosts for community wellness programs</a:t>
            </a:r>
            <a:endParaRPr lang="en-US" sz="1600" dirty="0"/>
          </a:p>
          <a:p>
            <a:pPr marL="342900" indent="-342900" algn="l">
              <a:spcAft>
                <a:spcPts val="600"/>
              </a:spcAft>
              <a:buSzPct val="100000"/>
              <a:buChar char="•"/>
            </a:pPr>
            <a:r>
              <a:rPr lang="en-US" sz="1600" dirty="0">
                <a:solidFill>
                  <a:srgbClr val="000000"/>
                </a:solidFill>
              </a:rPr>
              <a:t>Outreach connects libraries to new community members and partners </a:t>
            </a:r>
            <a:endParaRPr lang="en-US" sz="1600" dirty="0"/>
          </a:p>
        </p:txBody>
      </p:sp>
      <p:pic>
        <p:nvPicPr>
          <p:cNvPr id="5" name="Picture 4" descr="club_walking">
            <a:extLst>
              <a:ext uri="{FF2B5EF4-FFF2-40B4-BE49-F238E27FC236}">
                <a16:creationId xmlns:a16="http://schemas.microsoft.com/office/drawing/2014/main" id="{3DCCD37D-50CB-FAE8-ECA1-724C4450057C}"/>
              </a:ext>
            </a:extLst>
          </p:cNvPr>
          <p:cNvPicPr>
            <a:picLocks noChangeAspect="1"/>
          </p:cNvPicPr>
          <p:nvPr/>
        </p:nvPicPr>
        <p:blipFill>
          <a:blip r:embed="rId3"/>
          <a:stretch>
            <a:fillRect/>
          </a:stretch>
        </p:blipFill>
        <p:spPr>
          <a:xfrm>
            <a:off x="5400040" y="725624"/>
            <a:ext cx="3103880" cy="436176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3F0286-E76D-B392-596D-5A552D1BEAFF}"/>
            </a:ext>
          </a:extLst>
        </p:cNvPr>
        <p:cNvGrpSpPr/>
        <p:nvPr/>
      </p:nvGrpSpPr>
      <p:grpSpPr>
        <a:xfrm>
          <a:off x="0" y="0"/>
          <a:ext cx="0" cy="0"/>
          <a:chOff x="0" y="0"/>
          <a:chExt cx="0" cy="0"/>
        </a:xfrm>
      </p:grpSpPr>
      <p:sp>
        <p:nvSpPr>
          <p:cNvPr id="2" name="Text 1">
            <a:extLst>
              <a:ext uri="{FF2B5EF4-FFF2-40B4-BE49-F238E27FC236}">
                <a16:creationId xmlns:a16="http://schemas.microsoft.com/office/drawing/2014/main" id="{78DF3C52-04C0-BA43-AA14-3FBFA9B6B5E3}"/>
              </a:ext>
            </a:extLst>
          </p:cNvPr>
          <p:cNvSpPr txBox="1">
            <a:spLocks noGrp="1"/>
          </p:cNvSpPr>
          <p:nvPr>
            <p:ph type="title" idx="101" hasCustomPrompt="1"/>
          </p:nvPr>
        </p:nvSpPr>
        <p:spPr>
          <a:xfrm>
            <a:off x="640080" y="228600"/>
            <a:ext cx="8046720" cy="777240"/>
          </a:xfrm>
          <a:prstGeom prst="rect">
            <a:avLst/>
          </a:prstGeom>
          <a:noFill/>
          <a:ln/>
        </p:spPr>
        <p:txBody>
          <a:bodyPr wrap="square" lIns="0" tIns="0" rIns="0" bIns="0" rtlCol="0" anchor="t"/>
          <a:lstStyle/>
          <a:p>
            <a:pPr marL="0" indent="0" algn="l">
              <a:buNone/>
            </a:pPr>
            <a:r>
              <a:rPr lang="en-US" dirty="0"/>
              <a:t>Here be dragons! What to watch out for</a:t>
            </a:r>
            <a:endParaRPr lang="en-US" sz="3400" dirty="0"/>
          </a:p>
        </p:txBody>
      </p:sp>
      <p:sp>
        <p:nvSpPr>
          <p:cNvPr id="3" name="Text 1">
            <a:extLst>
              <a:ext uri="{FF2B5EF4-FFF2-40B4-BE49-F238E27FC236}">
                <a16:creationId xmlns:a16="http://schemas.microsoft.com/office/drawing/2014/main" id="{8701E2FE-716C-C897-438A-C0EF92B11BC8}"/>
              </a:ext>
            </a:extLst>
          </p:cNvPr>
          <p:cNvSpPr txBox="1"/>
          <p:nvPr/>
        </p:nvSpPr>
        <p:spPr>
          <a:xfrm>
            <a:off x="640080" y="1188720"/>
            <a:ext cx="4389120" cy="3474720"/>
          </a:xfrm>
          <a:prstGeom prst="rect">
            <a:avLst/>
          </a:prstGeom>
          <a:noFill/>
          <a:ln/>
        </p:spPr>
        <p:txBody>
          <a:bodyPr wrap="square" lIns="0" tIns="0" rIns="0" bIns="0" rtlCol="0" anchor="t"/>
          <a:lstStyle/>
          <a:p>
            <a:pPr marL="342900" indent="-342900" algn="l">
              <a:spcAft>
                <a:spcPts val="600"/>
              </a:spcAft>
              <a:buSzPct val="100000"/>
              <a:buChar char="•"/>
            </a:pPr>
            <a:r>
              <a:rPr lang="en-US" sz="1600" dirty="0">
                <a:solidFill>
                  <a:srgbClr val="000000"/>
                </a:solidFill>
              </a:rPr>
              <a:t>Rome wasn’t built in a day – your first attempt may strike out</a:t>
            </a:r>
          </a:p>
          <a:p>
            <a:pPr marL="342900" indent="-342900">
              <a:spcAft>
                <a:spcPts val="600"/>
              </a:spcAft>
              <a:buSzPct val="100000"/>
              <a:buFontTx/>
              <a:buChar char="•"/>
            </a:pPr>
            <a:r>
              <a:rPr lang="en-US" sz="1600" dirty="0">
                <a:solidFill>
                  <a:srgbClr val="000000"/>
                </a:solidFill>
              </a:rPr>
              <a:t>Finding </a:t>
            </a:r>
            <a:r>
              <a:rPr lang="en-US" sz="1600" b="1" dirty="0">
                <a:solidFill>
                  <a:srgbClr val="000000"/>
                </a:solidFill>
              </a:rPr>
              <a:t>when</a:t>
            </a:r>
            <a:r>
              <a:rPr lang="en-US" sz="1600" dirty="0">
                <a:solidFill>
                  <a:srgbClr val="000000"/>
                </a:solidFill>
              </a:rPr>
              <a:t> to start and </a:t>
            </a:r>
            <a:r>
              <a:rPr lang="en-US" sz="1600" b="1" dirty="0">
                <a:solidFill>
                  <a:srgbClr val="000000"/>
                </a:solidFill>
              </a:rPr>
              <a:t>how</a:t>
            </a:r>
            <a:r>
              <a:rPr lang="en-US" sz="1600" dirty="0">
                <a:solidFill>
                  <a:srgbClr val="000000"/>
                </a:solidFill>
              </a:rPr>
              <a:t> to start are tricky issues with no clear answers</a:t>
            </a:r>
          </a:p>
          <a:p>
            <a:pPr marL="342900" indent="-342900" algn="l">
              <a:spcAft>
                <a:spcPts val="600"/>
              </a:spcAft>
              <a:buSzPct val="100000"/>
              <a:buChar char="•"/>
            </a:pPr>
            <a:r>
              <a:rPr lang="en-US" sz="1600" dirty="0">
                <a:solidFill>
                  <a:srgbClr val="000000"/>
                </a:solidFill>
              </a:rPr>
              <a:t>Weather is unpredictable</a:t>
            </a:r>
          </a:p>
          <a:p>
            <a:pPr marL="342900" indent="-342900" algn="l">
              <a:spcAft>
                <a:spcPts val="600"/>
              </a:spcAft>
              <a:buSzPct val="100000"/>
              <a:buChar char="•"/>
            </a:pPr>
            <a:r>
              <a:rPr lang="en-US" sz="1600" dirty="0">
                <a:solidFill>
                  <a:srgbClr val="000000"/>
                </a:solidFill>
              </a:rPr>
              <a:t>Not everyone walks at the same pace</a:t>
            </a:r>
          </a:p>
          <a:p>
            <a:pPr marL="342900" indent="-342900" algn="l">
              <a:spcAft>
                <a:spcPts val="600"/>
              </a:spcAft>
              <a:buSzPct val="100000"/>
              <a:buChar char="•"/>
            </a:pPr>
            <a:r>
              <a:rPr lang="en-US" sz="1600" dirty="0">
                <a:solidFill>
                  <a:srgbClr val="000000"/>
                </a:solidFill>
              </a:rPr>
              <a:t>Walking and talking does not work for everyone</a:t>
            </a:r>
          </a:p>
          <a:p>
            <a:pPr marL="342900" indent="-342900" algn="l">
              <a:spcAft>
                <a:spcPts val="600"/>
              </a:spcAft>
              <a:buSzPct val="100000"/>
              <a:buChar char="•"/>
            </a:pPr>
            <a:endParaRPr lang="en-US" sz="1600" dirty="0">
              <a:solidFill>
                <a:srgbClr val="000000"/>
              </a:solidFill>
            </a:endParaRPr>
          </a:p>
          <a:p>
            <a:pPr marL="342900" indent="-342900" algn="l">
              <a:spcAft>
                <a:spcPts val="600"/>
              </a:spcAft>
              <a:buSzPct val="100000"/>
              <a:buChar char="•"/>
            </a:pPr>
            <a:r>
              <a:rPr lang="en-US" sz="1600" dirty="0">
                <a:solidFill>
                  <a:srgbClr val="000000"/>
                </a:solidFill>
              </a:rPr>
              <a:t>Let’s talk! What is </a:t>
            </a:r>
            <a:r>
              <a:rPr lang="en-US" sz="1600" b="1" u="sng" dirty="0">
                <a:solidFill>
                  <a:srgbClr val="000000"/>
                </a:solidFill>
              </a:rPr>
              <a:t>YOUR</a:t>
            </a:r>
            <a:r>
              <a:rPr lang="en-US" sz="1600" dirty="0">
                <a:solidFill>
                  <a:srgbClr val="000000"/>
                </a:solidFill>
              </a:rPr>
              <a:t> experience hosting, leading, or supporting walking groups? What challenges have you encountered? </a:t>
            </a:r>
          </a:p>
          <a:p>
            <a:pPr marL="342900" indent="-342900" algn="l">
              <a:spcAft>
                <a:spcPts val="600"/>
              </a:spcAft>
              <a:buSzPct val="100000"/>
              <a:buChar char="•"/>
            </a:pPr>
            <a:endParaRPr lang="en-US" sz="1600" dirty="0"/>
          </a:p>
        </p:txBody>
      </p:sp>
      <p:pic>
        <p:nvPicPr>
          <p:cNvPr id="4" name="Picture 3" descr="May be an image of text">
            <a:extLst>
              <a:ext uri="{FF2B5EF4-FFF2-40B4-BE49-F238E27FC236}">
                <a16:creationId xmlns:a16="http://schemas.microsoft.com/office/drawing/2014/main" id="{0E397224-2D87-EB26-492D-0360898CC34F}"/>
              </a:ext>
            </a:extLst>
          </p:cNvPr>
          <p:cNvPicPr>
            <a:picLocks noChangeAspect="1"/>
          </p:cNvPicPr>
          <p:nvPr/>
        </p:nvPicPr>
        <p:blipFill>
          <a:blip r:embed="rId3"/>
          <a:stretch>
            <a:fillRect/>
          </a:stretch>
        </p:blipFill>
        <p:spPr>
          <a:xfrm>
            <a:off x="5157787" y="878966"/>
            <a:ext cx="3857626" cy="3857626"/>
          </a:xfrm>
          <a:prstGeom prst="rect">
            <a:avLst/>
          </a:prstGeom>
        </p:spPr>
      </p:pic>
    </p:spTree>
    <p:extLst>
      <p:ext uri="{BB962C8B-B14F-4D97-AF65-F5344CB8AC3E}">
        <p14:creationId xmlns:p14="http://schemas.microsoft.com/office/powerpoint/2010/main" val="27512018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txBox="1">
            <a:spLocks noGrp="1"/>
          </p:cNvSpPr>
          <p:nvPr>
            <p:ph type="title" idx="101" hasCustomPrompt="1"/>
          </p:nvPr>
        </p:nvSpPr>
        <p:spPr>
          <a:xfrm>
            <a:off x="640080" y="228600"/>
            <a:ext cx="8046720" cy="777240"/>
          </a:xfrm>
          <a:prstGeom prst="rect">
            <a:avLst/>
          </a:prstGeom>
          <a:noFill/>
          <a:ln/>
        </p:spPr>
        <p:txBody>
          <a:bodyPr wrap="square" lIns="0" tIns="0" rIns="0" bIns="0" rtlCol="0" anchor="t"/>
          <a:lstStyle/>
          <a:p>
            <a:pPr marL="0" indent="0" algn="l">
              <a:buNone/>
            </a:pPr>
            <a:r>
              <a:rPr lang="en-US" sz="3400" b="1" dirty="0">
                <a:solidFill>
                  <a:srgbClr val="CC7A00"/>
                </a:solidFill>
              </a:rPr>
              <a:t>The Oregon Library Walking Project</a:t>
            </a:r>
            <a:endParaRPr lang="en-US" sz="3400" dirty="0"/>
          </a:p>
        </p:txBody>
      </p:sp>
      <p:sp>
        <p:nvSpPr>
          <p:cNvPr id="3" name="Text 1"/>
          <p:cNvSpPr txBox="1"/>
          <p:nvPr/>
        </p:nvSpPr>
        <p:spPr>
          <a:xfrm>
            <a:off x="640080" y="1188720"/>
            <a:ext cx="4572000" cy="2286000"/>
          </a:xfrm>
          <a:prstGeom prst="rect">
            <a:avLst/>
          </a:prstGeom>
          <a:noFill/>
          <a:ln/>
        </p:spPr>
        <p:txBody>
          <a:bodyPr wrap="square" lIns="0" tIns="0" rIns="0" bIns="0" rtlCol="0" anchor="t"/>
          <a:lstStyle/>
          <a:p>
            <a:pPr marL="342900" indent="-342900" algn="l">
              <a:spcAft>
                <a:spcPts val="600"/>
              </a:spcAft>
              <a:buSzPct val="100000"/>
              <a:buChar char="•"/>
            </a:pPr>
            <a:r>
              <a:rPr lang="en-US" sz="1600" dirty="0">
                <a:solidFill>
                  <a:srgbClr val="000000"/>
                </a:solidFill>
              </a:rPr>
              <a:t>National Institutes of Health-funded research project (May 2023 – May 2025)</a:t>
            </a:r>
            <a:endParaRPr lang="en-US" sz="1600" dirty="0"/>
          </a:p>
          <a:p>
            <a:pPr marL="342900" indent="-342900" algn="l">
              <a:spcAft>
                <a:spcPts val="600"/>
              </a:spcAft>
              <a:buSzPct val="100000"/>
              <a:buChar char="•"/>
            </a:pPr>
            <a:r>
              <a:rPr lang="en-US" sz="1600" dirty="0">
                <a:solidFill>
                  <a:srgbClr val="000000"/>
                </a:solidFill>
              </a:rPr>
              <a:t>18 rural Oregon libraries participated</a:t>
            </a:r>
            <a:endParaRPr lang="en-US" sz="1600" dirty="0"/>
          </a:p>
          <a:p>
            <a:pPr marL="342900" indent="-342900" algn="l">
              <a:spcAft>
                <a:spcPts val="600"/>
              </a:spcAft>
              <a:buSzPct val="100000"/>
              <a:buChar char="•"/>
            </a:pPr>
            <a:r>
              <a:rPr lang="en-US" sz="1600" dirty="0">
                <a:solidFill>
                  <a:srgbClr val="000000"/>
                </a:solidFill>
              </a:rPr>
              <a:t>Weekly walking groups over two years</a:t>
            </a:r>
            <a:endParaRPr lang="en-US" sz="1600" dirty="0"/>
          </a:p>
          <a:p>
            <a:pPr marL="342900" indent="-342900" algn="l">
              <a:spcAft>
                <a:spcPts val="600"/>
              </a:spcAft>
              <a:buSzPct val="100000"/>
              <a:buChar char="•"/>
            </a:pPr>
            <a:r>
              <a:rPr lang="en-US" sz="1600" dirty="0">
                <a:solidFill>
                  <a:srgbClr val="000000"/>
                </a:solidFill>
              </a:rPr>
              <a:t>Built on the Step It Up! model (OHSU School of Nursing)</a:t>
            </a:r>
            <a:endParaRPr lang="en-US" sz="1600" dirty="0"/>
          </a:p>
          <a:p>
            <a:pPr marL="342900" indent="-342900" algn="l">
              <a:spcAft>
                <a:spcPts val="600"/>
              </a:spcAft>
              <a:buSzPct val="100000"/>
              <a:buChar char="•"/>
            </a:pPr>
            <a:r>
              <a:rPr lang="en-US" sz="1600" dirty="0">
                <a:solidFill>
                  <a:srgbClr val="000000"/>
                </a:solidFill>
              </a:rPr>
              <a:t>Partnership: OHSU + University of North Carolina at Greensboro + Oregon public libraries</a:t>
            </a:r>
            <a:endParaRPr lang="en-US" sz="1600" dirty="0"/>
          </a:p>
        </p:txBody>
      </p:sp>
      <p:sp>
        <p:nvSpPr>
          <p:cNvPr id="4" name="Text 2"/>
          <p:cNvSpPr txBox="1"/>
          <p:nvPr/>
        </p:nvSpPr>
        <p:spPr>
          <a:xfrm>
            <a:off x="640080" y="3611880"/>
            <a:ext cx="3657600" cy="320040"/>
          </a:xfrm>
          <a:prstGeom prst="rect">
            <a:avLst/>
          </a:prstGeom>
          <a:noFill/>
          <a:ln/>
        </p:spPr>
        <p:txBody>
          <a:bodyPr wrap="square" lIns="0" tIns="0" rIns="0" bIns="0" rtlCol="0" anchor="t"/>
          <a:lstStyle/>
          <a:p>
            <a:pPr marL="0" indent="0" algn="l">
              <a:buNone/>
            </a:pPr>
            <a:r>
              <a:rPr lang="en-US" sz="1400" b="1" dirty="0">
                <a:solidFill>
                  <a:srgbClr val="CC7A00"/>
                </a:solidFill>
              </a:rPr>
              <a:t>Research Team</a:t>
            </a:r>
            <a:endParaRPr lang="en-US" sz="1400" dirty="0"/>
          </a:p>
        </p:txBody>
      </p:sp>
      <p:sp>
        <p:nvSpPr>
          <p:cNvPr id="5" name="Text 3"/>
          <p:cNvSpPr txBox="1"/>
          <p:nvPr/>
        </p:nvSpPr>
        <p:spPr>
          <a:xfrm>
            <a:off x="640080" y="3886200"/>
            <a:ext cx="5029200" cy="1005840"/>
          </a:xfrm>
          <a:prstGeom prst="rect">
            <a:avLst/>
          </a:prstGeom>
          <a:noFill/>
          <a:ln/>
        </p:spPr>
        <p:txBody>
          <a:bodyPr wrap="square" lIns="0" tIns="0" rIns="0" bIns="0" rtlCol="0" anchor="t"/>
          <a:lstStyle/>
          <a:p>
            <a:pPr marL="0" indent="0" algn="l">
              <a:lnSpc>
                <a:spcPct val="115000"/>
              </a:lnSpc>
              <a:buNone/>
            </a:pPr>
            <a:r>
              <a:rPr lang="en-US" sz="1100" dirty="0">
                <a:solidFill>
                  <a:srgbClr val="555555"/>
                </a:solidFill>
              </a:rPr>
              <a:t>Rebecca Seguin-Fowler, PhD  |  Noah Lenstra, PhD</a:t>
            </a:r>
            <a:endParaRPr lang="en-US" sz="1100" dirty="0"/>
          </a:p>
          <a:p>
            <a:pPr marL="0" indent="0" algn="l">
              <a:lnSpc>
                <a:spcPct val="115000"/>
              </a:lnSpc>
              <a:buNone/>
            </a:pPr>
            <a:r>
              <a:rPr lang="en-US" sz="1100" dirty="0">
                <a:solidFill>
                  <a:srgbClr val="555555"/>
                </a:solidFill>
              </a:rPr>
              <a:t>Jessica Currier, PhD  |  Nate Dieckmann, PhD</a:t>
            </a:r>
            <a:endParaRPr lang="en-US" sz="1100" dirty="0"/>
          </a:p>
          <a:p>
            <a:pPr marL="0" indent="0" algn="l">
              <a:lnSpc>
                <a:spcPct val="115000"/>
              </a:lnSpc>
              <a:buNone/>
            </a:pPr>
            <a:r>
              <a:rPr lang="en-US" sz="1100" dirty="0">
                <a:solidFill>
                  <a:srgbClr val="555555"/>
                </a:solidFill>
              </a:rPr>
              <a:t>Jay Maddock, PhD  |  Elena Andreyeva, PhD</a:t>
            </a:r>
            <a:endParaRPr lang="en-US" sz="1100" dirty="0"/>
          </a:p>
          <a:p>
            <a:pPr marL="0" indent="0" algn="l">
              <a:lnSpc>
                <a:spcPct val="115000"/>
              </a:lnSpc>
              <a:buNone/>
            </a:pPr>
            <a:r>
              <a:rPr lang="en-US" sz="1100" dirty="0">
                <a:solidFill>
                  <a:srgbClr val="555555"/>
                </a:solidFill>
              </a:rPr>
              <a:t>Heather Franklin, MPH  |  Jim Winkle, MPH</a:t>
            </a:r>
            <a:endParaRPr lang="en-US" sz="1100" dirty="0"/>
          </a:p>
        </p:txBody>
      </p:sp>
      <p:sp>
        <p:nvSpPr>
          <p:cNvPr id="6" name="Text 4"/>
          <p:cNvSpPr txBox="1"/>
          <p:nvPr/>
        </p:nvSpPr>
        <p:spPr>
          <a:xfrm>
            <a:off x="5303520" y="1188720"/>
            <a:ext cx="3383280" cy="3200400"/>
          </a:xfrm>
          <a:prstGeom prst="rect">
            <a:avLst/>
          </a:prstGeom>
          <a:solidFill>
            <a:srgbClr val="E0E0E0"/>
          </a:solidFill>
          <a:ln/>
        </p:spPr>
        <p:txBody>
          <a:bodyPr wrap="square" lIns="0" tIns="0" rIns="0" bIns="0" rtlCol="0" anchor="ctr"/>
          <a:lstStyle/>
          <a:p>
            <a:pPr marL="0" indent="0" algn="ctr">
              <a:buNone/>
            </a:pPr>
            <a:r>
              <a:rPr lang="en-US" sz="1100" dirty="0">
                <a:solidFill>
                  <a:srgbClr val="999999"/>
                </a:solidFill>
              </a:rPr>
              <a:t>[Add Photo:</a:t>
            </a:r>
            <a:endParaRPr lang="en-US" sz="1100" dirty="0"/>
          </a:p>
          <a:p>
            <a:pPr marL="0" indent="0" algn="ctr">
              <a:buNone/>
            </a:pPr>
            <a:r>
              <a:rPr lang="en-US" sz="1100" dirty="0">
                <a:solidFill>
                  <a:srgbClr val="999999"/>
                </a:solidFill>
              </a:rPr>
              <a:t>Booklet p.5 — Oregon</a:t>
            </a:r>
            <a:endParaRPr lang="en-US" sz="1100" dirty="0"/>
          </a:p>
          <a:p>
            <a:pPr marL="0" indent="0" algn="ctr">
              <a:buNone/>
            </a:pPr>
            <a:r>
              <a:rPr lang="en-US" sz="1100" dirty="0">
                <a:solidFill>
                  <a:srgbClr val="999999"/>
                </a:solidFill>
              </a:rPr>
              <a:t>map of 18 library sites]</a:t>
            </a:r>
            <a:endParaRPr lang="en-US" sz="1100" dirty="0"/>
          </a:p>
        </p:txBody>
      </p:sp>
      <p:pic>
        <p:nvPicPr>
          <p:cNvPr id="7" name="Picture 6" descr="No photo description available.">
            <a:extLst>
              <a:ext uri="{FF2B5EF4-FFF2-40B4-BE49-F238E27FC236}">
                <a16:creationId xmlns:a16="http://schemas.microsoft.com/office/drawing/2014/main" id="{DD22F291-33D1-A429-DAF4-40327744B194}"/>
              </a:ext>
            </a:extLst>
          </p:cNvPr>
          <p:cNvPicPr>
            <a:picLocks noChangeAspect="1"/>
          </p:cNvPicPr>
          <p:nvPr/>
        </p:nvPicPr>
        <p:blipFill>
          <a:blip r:embed="rId3"/>
          <a:stretch>
            <a:fillRect/>
          </a:stretch>
        </p:blipFill>
        <p:spPr>
          <a:xfrm>
            <a:off x="5303520" y="754380"/>
            <a:ext cx="3657600" cy="423872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txBox="1">
            <a:spLocks noGrp="1"/>
          </p:cNvSpPr>
          <p:nvPr>
            <p:ph type="title" idx="101" hasCustomPrompt="1"/>
          </p:nvPr>
        </p:nvSpPr>
        <p:spPr>
          <a:xfrm>
            <a:off x="640080" y="228600"/>
            <a:ext cx="8046720" cy="777240"/>
          </a:xfrm>
          <a:prstGeom prst="rect">
            <a:avLst/>
          </a:prstGeom>
          <a:noFill/>
          <a:ln/>
        </p:spPr>
        <p:txBody>
          <a:bodyPr wrap="square" lIns="0" tIns="0" rIns="0" bIns="0" rtlCol="0" anchor="t"/>
          <a:lstStyle/>
          <a:p>
            <a:pPr marL="0" indent="0" algn="l">
              <a:buNone/>
            </a:pPr>
            <a:r>
              <a:rPr lang="en-US" sz="3400" b="1" dirty="0">
                <a:solidFill>
                  <a:srgbClr val="CC7A00"/>
                </a:solidFill>
              </a:rPr>
              <a:t>Two Program Models</a:t>
            </a:r>
            <a:endParaRPr lang="en-US" sz="3400" dirty="0"/>
          </a:p>
        </p:txBody>
      </p:sp>
      <p:sp>
        <p:nvSpPr>
          <p:cNvPr id="3" name="Text 1"/>
          <p:cNvSpPr txBox="1"/>
          <p:nvPr/>
        </p:nvSpPr>
        <p:spPr>
          <a:xfrm>
            <a:off x="640080" y="1143000"/>
            <a:ext cx="3840480" cy="3383280"/>
          </a:xfrm>
          <a:prstGeom prst="rect">
            <a:avLst/>
          </a:prstGeom>
          <a:solidFill>
            <a:srgbClr val="FFF3E0"/>
          </a:solidFill>
          <a:ln/>
        </p:spPr>
        <p:txBody>
          <a:bodyPr wrap="square" lIns="0" tIns="0" rIns="0" bIns="0" rtlCol="0" anchor="ctr"/>
          <a:lstStyle/>
          <a:p>
            <a:pPr marL="0" indent="0">
              <a:buNone/>
            </a:pPr>
            <a:endParaRPr lang="en-US" dirty="0"/>
          </a:p>
        </p:txBody>
      </p:sp>
      <p:sp>
        <p:nvSpPr>
          <p:cNvPr id="4" name="Text 2"/>
          <p:cNvSpPr txBox="1"/>
          <p:nvPr/>
        </p:nvSpPr>
        <p:spPr>
          <a:xfrm>
            <a:off x="777240" y="1234440"/>
            <a:ext cx="3566160" cy="365760"/>
          </a:xfrm>
          <a:prstGeom prst="rect">
            <a:avLst/>
          </a:prstGeom>
          <a:noFill/>
          <a:ln/>
        </p:spPr>
        <p:txBody>
          <a:bodyPr wrap="square" lIns="0" tIns="0" rIns="0" bIns="0" rtlCol="0" anchor="t"/>
          <a:lstStyle/>
          <a:p>
            <a:pPr marL="0" indent="0" algn="l">
              <a:buNone/>
            </a:pPr>
            <a:r>
              <a:rPr lang="en-US" sz="2000" b="1" dirty="0">
                <a:solidFill>
                  <a:srgbClr val="CC7A00"/>
                </a:solidFill>
              </a:rPr>
              <a:t>Step It Up!</a:t>
            </a:r>
            <a:endParaRPr lang="en-US" sz="2000" dirty="0"/>
          </a:p>
        </p:txBody>
      </p:sp>
      <p:sp>
        <p:nvSpPr>
          <p:cNvPr id="5" name="Text 3"/>
          <p:cNvSpPr txBox="1"/>
          <p:nvPr/>
        </p:nvSpPr>
        <p:spPr>
          <a:xfrm>
            <a:off x="777240" y="1600200"/>
            <a:ext cx="3566160" cy="274320"/>
          </a:xfrm>
          <a:prstGeom prst="rect">
            <a:avLst/>
          </a:prstGeom>
          <a:noFill/>
          <a:ln/>
        </p:spPr>
        <p:txBody>
          <a:bodyPr wrap="square" lIns="0" tIns="0" rIns="0" bIns="0" rtlCol="0" anchor="t"/>
          <a:lstStyle/>
          <a:p>
            <a:pPr marL="0" indent="0" algn="l">
              <a:buNone/>
            </a:pPr>
            <a:r>
              <a:rPr lang="en-US" sz="1300" i="1" dirty="0">
                <a:solidFill>
                  <a:srgbClr val="555555"/>
                </a:solidFill>
              </a:rPr>
              <a:t>9 libraries</a:t>
            </a:r>
            <a:endParaRPr lang="en-US" sz="1300" dirty="0"/>
          </a:p>
        </p:txBody>
      </p:sp>
      <p:sp>
        <p:nvSpPr>
          <p:cNvPr id="6" name="Text 4"/>
          <p:cNvSpPr txBox="1"/>
          <p:nvPr/>
        </p:nvSpPr>
        <p:spPr>
          <a:xfrm>
            <a:off x="777240" y="1965960"/>
            <a:ext cx="3566160" cy="2286000"/>
          </a:xfrm>
          <a:prstGeom prst="rect">
            <a:avLst/>
          </a:prstGeom>
          <a:noFill/>
          <a:ln/>
        </p:spPr>
        <p:txBody>
          <a:bodyPr wrap="square" lIns="0" tIns="0" rIns="0" bIns="0" rtlCol="0" anchor="t"/>
          <a:lstStyle/>
          <a:p>
            <a:pPr marL="342900" indent="-342900" algn="l">
              <a:spcAft>
                <a:spcPts val="400"/>
              </a:spcAft>
              <a:buSzPct val="100000"/>
              <a:buChar char="•"/>
            </a:pPr>
            <a:r>
              <a:rPr lang="en-US" sz="2000" dirty="0">
                <a:solidFill>
                  <a:srgbClr val="000000"/>
                </a:solidFill>
              </a:rPr>
              <a:t>Weekly 60-minute group walks</a:t>
            </a:r>
            <a:endParaRPr lang="en-US" sz="2000" dirty="0"/>
          </a:p>
          <a:p>
            <a:pPr marL="342900" indent="-342900" algn="l">
              <a:spcAft>
                <a:spcPts val="400"/>
              </a:spcAft>
              <a:buSzPct val="100000"/>
              <a:buChar char="•"/>
            </a:pPr>
            <a:r>
              <a:rPr lang="en-US" sz="2000" dirty="0">
                <a:solidFill>
                  <a:srgbClr val="000000"/>
                </a:solidFill>
              </a:rPr>
              <a:t>45 min walking + 10 min check-in + 5 min stretching</a:t>
            </a:r>
            <a:endParaRPr lang="en-US" sz="2000" dirty="0"/>
          </a:p>
          <a:p>
            <a:pPr marL="342900" indent="-342900" algn="l">
              <a:spcAft>
                <a:spcPts val="400"/>
              </a:spcAft>
              <a:buSzPct val="100000"/>
              <a:buChar char="•"/>
            </a:pPr>
            <a:r>
              <a:rPr lang="en-US" sz="2000" dirty="0">
                <a:solidFill>
                  <a:srgbClr val="000000"/>
                </a:solidFill>
              </a:rPr>
              <a:t>Group t-shirts and Fitbits</a:t>
            </a:r>
            <a:endParaRPr lang="en-US" sz="2000" dirty="0"/>
          </a:p>
          <a:p>
            <a:pPr marL="342900" indent="-342900" algn="l">
              <a:spcAft>
                <a:spcPts val="400"/>
              </a:spcAft>
              <a:buSzPct val="100000"/>
              <a:buChar char="•"/>
            </a:pPr>
            <a:r>
              <a:rPr lang="en-US" sz="2000" dirty="0">
                <a:solidFill>
                  <a:srgbClr val="000000"/>
                </a:solidFill>
              </a:rPr>
              <a:t>Focus: physical activity and social connection</a:t>
            </a:r>
            <a:endParaRPr lang="en-US" sz="2000" dirty="0"/>
          </a:p>
        </p:txBody>
      </p:sp>
      <p:sp>
        <p:nvSpPr>
          <p:cNvPr id="7" name="Text 5"/>
          <p:cNvSpPr txBox="1"/>
          <p:nvPr/>
        </p:nvSpPr>
        <p:spPr>
          <a:xfrm>
            <a:off x="4754880" y="1143000"/>
            <a:ext cx="3931920" cy="3383280"/>
          </a:xfrm>
          <a:prstGeom prst="rect">
            <a:avLst/>
          </a:prstGeom>
          <a:solidFill>
            <a:srgbClr val="F5EAEA"/>
          </a:solidFill>
          <a:ln/>
        </p:spPr>
        <p:txBody>
          <a:bodyPr wrap="square" lIns="0" tIns="0" rIns="0" bIns="0" rtlCol="0" anchor="ctr"/>
          <a:lstStyle/>
          <a:p>
            <a:pPr marL="0" indent="0">
              <a:buNone/>
            </a:pPr>
            <a:endParaRPr lang="en-US" dirty="0"/>
          </a:p>
        </p:txBody>
      </p:sp>
      <p:sp>
        <p:nvSpPr>
          <p:cNvPr id="8" name="Text 6"/>
          <p:cNvSpPr txBox="1"/>
          <p:nvPr/>
        </p:nvSpPr>
        <p:spPr>
          <a:xfrm>
            <a:off x="4892040" y="1234440"/>
            <a:ext cx="3657600" cy="365760"/>
          </a:xfrm>
          <a:prstGeom prst="rect">
            <a:avLst/>
          </a:prstGeom>
          <a:noFill/>
          <a:ln/>
        </p:spPr>
        <p:txBody>
          <a:bodyPr wrap="square" lIns="0" tIns="0" rIns="0" bIns="0" rtlCol="0" anchor="t"/>
          <a:lstStyle/>
          <a:p>
            <a:pPr marL="0" indent="0" algn="l">
              <a:buNone/>
            </a:pPr>
            <a:r>
              <a:rPr lang="en-US" sz="2000" b="1" dirty="0">
                <a:solidFill>
                  <a:srgbClr val="7B2D26"/>
                </a:solidFill>
              </a:rPr>
              <a:t>Change Club Step It Up!</a:t>
            </a:r>
            <a:endParaRPr lang="en-US" sz="2000" dirty="0"/>
          </a:p>
        </p:txBody>
      </p:sp>
      <p:sp>
        <p:nvSpPr>
          <p:cNvPr id="9" name="Text 7"/>
          <p:cNvSpPr txBox="1"/>
          <p:nvPr/>
        </p:nvSpPr>
        <p:spPr>
          <a:xfrm>
            <a:off x="4892040" y="1600200"/>
            <a:ext cx="3657600" cy="274320"/>
          </a:xfrm>
          <a:prstGeom prst="rect">
            <a:avLst/>
          </a:prstGeom>
          <a:noFill/>
          <a:ln/>
        </p:spPr>
        <p:txBody>
          <a:bodyPr wrap="square" lIns="0" tIns="0" rIns="0" bIns="0" rtlCol="0" anchor="t"/>
          <a:lstStyle/>
          <a:p>
            <a:pPr marL="0" indent="0" algn="l">
              <a:buNone/>
            </a:pPr>
            <a:r>
              <a:rPr lang="en-US" sz="1300" i="1" dirty="0">
                <a:solidFill>
                  <a:srgbClr val="555555"/>
                </a:solidFill>
              </a:rPr>
              <a:t>9 libraries</a:t>
            </a:r>
            <a:endParaRPr lang="en-US" sz="1300" dirty="0"/>
          </a:p>
        </p:txBody>
      </p:sp>
      <p:sp>
        <p:nvSpPr>
          <p:cNvPr id="10" name="Text 8"/>
          <p:cNvSpPr txBox="1"/>
          <p:nvPr/>
        </p:nvSpPr>
        <p:spPr>
          <a:xfrm>
            <a:off x="4892040" y="1965960"/>
            <a:ext cx="3657600" cy="2286000"/>
          </a:xfrm>
          <a:prstGeom prst="rect">
            <a:avLst/>
          </a:prstGeom>
          <a:noFill/>
          <a:ln/>
        </p:spPr>
        <p:txBody>
          <a:bodyPr wrap="square" lIns="0" tIns="0" rIns="0" bIns="0" rtlCol="0" anchor="t"/>
          <a:lstStyle/>
          <a:p>
            <a:pPr marL="342900" indent="-342900" algn="l">
              <a:spcAft>
                <a:spcPts val="400"/>
              </a:spcAft>
              <a:buSzPct val="100000"/>
              <a:buChar char="•"/>
            </a:pPr>
            <a:r>
              <a:rPr lang="en-US" dirty="0">
                <a:solidFill>
                  <a:srgbClr val="000000"/>
                </a:solidFill>
              </a:rPr>
              <a:t>Weekly 90-minute meetings</a:t>
            </a:r>
            <a:endParaRPr lang="en-US" dirty="0"/>
          </a:p>
          <a:p>
            <a:pPr marL="342900" indent="-342900" algn="l">
              <a:spcAft>
                <a:spcPts val="400"/>
              </a:spcAft>
              <a:buSzPct val="100000"/>
              <a:buChar char="•"/>
            </a:pPr>
            <a:r>
              <a:rPr lang="en-US" dirty="0">
                <a:solidFill>
                  <a:srgbClr val="000000"/>
                </a:solidFill>
              </a:rPr>
              <a:t>60 min walking + 30 min civic engagement</a:t>
            </a:r>
            <a:endParaRPr lang="en-US" dirty="0"/>
          </a:p>
          <a:p>
            <a:pPr marL="342900" indent="-342900" algn="l">
              <a:spcAft>
                <a:spcPts val="400"/>
              </a:spcAft>
              <a:buSzPct val="100000"/>
              <a:buChar char="•"/>
            </a:pPr>
            <a:r>
              <a:rPr lang="en-US" dirty="0">
                <a:solidFill>
                  <a:srgbClr val="000000"/>
                </a:solidFill>
              </a:rPr>
              <a:t>24-week curriculum for community change</a:t>
            </a:r>
            <a:endParaRPr lang="en-US" dirty="0"/>
          </a:p>
          <a:p>
            <a:pPr marL="342900" indent="-342900" algn="l">
              <a:spcAft>
                <a:spcPts val="400"/>
              </a:spcAft>
              <a:buSzPct val="100000"/>
              <a:buChar char="•"/>
            </a:pPr>
            <a:r>
              <a:rPr lang="en-US" dirty="0">
                <a:solidFill>
                  <a:srgbClr val="000000"/>
                </a:solidFill>
              </a:rPr>
              <a:t>$5,000 small grants for community projects</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txBox="1">
            <a:spLocks noGrp="1"/>
          </p:cNvSpPr>
          <p:nvPr>
            <p:ph type="title" idx="101" hasCustomPrompt="1"/>
          </p:nvPr>
        </p:nvSpPr>
        <p:spPr>
          <a:xfrm>
            <a:off x="640080" y="228600"/>
            <a:ext cx="8046720" cy="777240"/>
          </a:xfrm>
          <a:prstGeom prst="rect">
            <a:avLst/>
          </a:prstGeom>
          <a:noFill/>
          <a:ln/>
        </p:spPr>
        <p:txBody>
          <a:bodyPr wrap="square" lIns="0" tIns="0" rIns="0" bIns="0" rtlCol="0" anchor="t"/>
          <a:lstStyle/>
          <a:p>
            <a:pPr marL="0" indent="0" algn="l">
              <a:buNone/>
            </a:pPr>
            <a:r>
              <a:rPr lang="en-US" sz="3400" b="1" dirty="0">
                <a:solidFill>
                  <a:srgbClr val="CC7A00"/>
                </a:solidFill>
              </a:rPr>
              <a:t>Getting Started: 9 Implementation Steps</a:t>
            </a:r>
            <a:endParaRPr lang="en-US" sz="3400" dirty="0"/>
          </a:p>
        </p:txBody>
      </p:sp>
      <p:sp>
        <p:nvSpPr>
          <p:cNvPr id="3" name="Text 1"/>
          <p:cNvSpPr txBox="1"/>
          <p:nvPr/>
        </p:nvSpPr>
        <p:spPr>
          <a:xfrm>
            <a:off x="640080" y="1280160"/>
            <a:ext cx="3931920" cy="3200400"/>
          </a:xfrm>
          <a:prstGeom prst="rect">
            <a:avLst/>
          </a:prstGeom>
          <a:noFill/>
          <a:ln/>
        </p:spPr>
        <p:txBody>
          <a:bodyPr wrap="square" lIns="0" tIns="0" rIns="0" bIns="0" rtlCol="0" anchor="t"/>
          <a:lstStyle/>
          <a:p>
            <a:pPr marL="0" indent="0" algn="l">
              <a:lnSpc>
                <a:spcPct val="160000"/>
              </a:lnSpc>
              <a:buNone/>
            </a:pPr>
            <a:r>
              <a:rPr lang="en-US" sz="1700" dirty="0">
                <a:solidFill>
                  <a:srgbClr val="000000"/>
                </a:solidFill>
              </a:rPr>
              <a:t>1.  Build Community Partners</a:t>
            </a:r>
            <a:endParaRPr lang="en-US" sz="1700" dirty="0"/>
          </a:p>
          <a:p>
            <a:pPr marL="0" indent="0" algn="l">
              <a:lnSpc>
                <a:spcPct val="160000"/>
              </a:lnSpc>
              <a:buNone/>
            </a:pPr>
            <a:r>
              <a:rPr lang="en-US" sz="1700" dirty="0">
                <a:solidFill>
                  <a:srgbClr val="000000"/>
                </a:solidFill>
              </a:rPr>
              <a:t>2.  Select and Map Walking Routes</a:t>
            </a:r>
            <a:endParaRPr lang="en-US" sz="1700" dirty="0"/>
          </a:p>
          <a:p>
            <a:pPr marL="0" indent="0" algn="l">
              <a:lnSpc>
                <a:spcPct val="160000"/>
              </a:lnSpc>
              <a:buNone/>
            </a:pPr>
            <a:r>
              <a:rPr lang="en-US" sz="1700" dirty="0">
                <a:solidFill>
                  <a:srgbClr val="000000"/>
                </a:solidFill>
              </a:rPr>
              <a:t>3.  Publicize Your Program</a:t>
            </a:r>
            <a:endParaRPr lang="en-US" sz="1700" dirty="0"/>
          </a:p>
          <a:p>
            <a:pPr marL="0" indent="0" algn="l">
              <a:lnSpc>
                <a:spcPct val="160000"/>
              </a:lnSpc>
              <a:buNone/>
            </a:pPr>
            <a:r>
              <a:rPr lang="en-US" sz="1700" dirty="0">
                <a:solidFill>
                  <a:srgbClr val="000000"/>
                </a:solidFill>
              </a:rPr>
              <a:t>4.  Recruit Participants</a:t>
            </a:r>
            <a:endParaRPr lang="en-US" sz="1700" dirty="0"/>
          </a:p>
          <a:p>
            <a:pPr marL="0" indent="0" algn="l">
              <a:lnSpc>
                <a:spcPct val="160000"/>
              </a:lnSpc>
              <a:buNone/>
            </a:pPr>
            <a:r>
              <a:rPr lang="en-US" sz="1700" dirty="0">
                <a:solidFill>
                  <a:srgbClr val="000000"/>
                </a:solidFill>
              </a:rPr>
              <a:t>5.  Organize a Kick-Off Event</a:t>
            </a:r>
            <a:endParaRPr lang="en-US" sz="1700" dirty="0"/>
          </a:p>
        </p:txBody>
      </p:sp>
      <p:sp>
        <p:nvSpPr>
          <p:cNvPr id="4" name="Text 2"/>
          <p:cNvSpPr txBox="1"/>
          <p:nvPr/>
        </p:nvSpPr>
        <p:spPr>
          <a:xfrm>
            <a:off x="4846320" y="1280160"/>
            <a:ext cx="3931920" cy="3200400"/>
          </a:xfrm>
          <a:prstGeom prst="rect">
            <a:avLst/>
          </a:prstGeom>
          <a:noFill/>
          <a:ln/>
        </p:spPr>
        <p:txBody>
          <a:bodyPr wrap="square" lIns="0" tIns="0" rIns="0" bIns="0" rtlCol="0" anchor="t"/>
          <a:lstStyle/>
          <a:p>
            <a:pPr marL="0" indent="0" algn="l">
              <a:lnSpc>
                <a:spcPct val="160000"/>
              </a:lnSpc>
              <a:buNone/>
            </a:pPr>
            <a:r>
              <a:rPr lang="en-US" sz="1700" dirty="0">
                <a:solidFill>
                  <a:srgbClr val="000000"/>
                </a:solidFill>
              </a:rPr>
              <a:t>6.  Lead Weekly Walking Groups</a:t>
            </a:r>
            <a:endParaRPr lang="en-US" sz="1700" dirty="0"/>
          </a:p>
          <a:p>
            <a:pPr marL="0" indent="0" algn="l">
              <a:lnSpc>
                <a:spcPct val="160000"/>
              </a:lnSpc>
              <a:buNone/>
            </a:pPr>
            <a:r>
              <a:rPr lang="en-US" sz="1700" dirty="0">
                <a:solidFill>
                  <a:srgbClr val="000000"/>
                </a:solidFill>
              </a:rPr>
              <a:t>7.  Build Social Support</a:t>
            </a:r>
            <a:endParaRPr lang="en-US" sz="1700" dirty="0"/>
          </a:p>
          <a:p>
            <a:pPr marL="0" indent="0" algn="l">
              <a:lnSpc>
                <a:spcPct val="160000"/>
              </a:lnSpc>
              <a:buNone/>
            </a:pPr>
            <a:r>
              <a:rPr lang="en-US" sz="1700" dirty="0">
                <a:solidFill>
                  <a:srgbClr val="000000"/>
                </a:solidFill>
              </a:rPr>
              <a:t>8.  Maintain Participant Interest</a:t>
            </a:r>
            <a:endParaRPr lang="en-US" sz="1700" dirty="0"/>
          </a:p>
          <a:p>
            <a:pPr marL="342900" indent="-342900" algn="l">
              <a:lnSpc>
                <a:spcPct val="160000"/>
              </a:lnSpc>
              <a:buAutoNum type="arabicPeriod" startAt="9"/>
            </a:pPr>
            <a:r>
              <a:rPr lang="en-US" sz="1700" dirty="0">
                <a:solidFill>
                  <a:srgbClr val="000000"/>
                </a:solidFill>
              </a:rPr>
              <a:t>Identify and Train Peer Leaders</a:t>
            </a:r>
          </a:p>
          <a:p>
            <a:pPr marL="342900" indent="-342900" algn="l">
              <a:lnSpc>
                <a:spcPct val="160000"/>
              </a:lnSpc>
              <a:buAutoNum type="arabicPeriod" startAt="9"/>
            </a:pPr>
            <a:r>
              <a:rPr lang="en-US" sz="1700" dirty="0">
                <a:solidFill>
                  <a:srgbClr val="000000"/>
                </a:solidFill>
              </a:rPr>
              <a:t>Hand it off to the community </a:t>
            </a:r>
            <a:r>
              <a:rPr lang="en-US" sz="1700" b="1" u="sng" dirty="0">
                <a:solidFill>
                  <a:srgbClr val="000000"/>
                </a:solidFill>
              </a:rPr>
              <a:t>or</a:t>
            </a:r>
            <a:r>
              <a:rPr lang="en-US" sz="1700" dirty="0">
                <a:solidFill>
                  <a:srgbClr val="000000"/>
                </a:solidFill>
              </a:rPr>
              <a:t> continue to lead it (your choice!)</a:t>
            </a:r>
            <a:endParaRPr lang="en-US" sz="1700" dirty="0"/>
          </a:p>
        </p:txBody>
      </p:sp>
      <p:sp>
        <p:nvSpPr>
          <p:cNvPr id="5" name="Text 3"/>
          <p:cNvSpPr txBox="1"/>
          <p:nvPr/>
        </p:nvSpPr>
        <p:spPr>
          <a:xfrm>
            <a:off x="640080" y="4594860"/>
            <a:ext cx="8046720" cy="320040"/>
          </a:xfrm>
          <a:prstGeom prst="rect">
            <a:avLst/>
          </a:prstGeom>
          <a:noFill/>
          <a:ln/>
        </p:spPr>
        <p:txBody>
          <a:bodyPr wrap="square" lIns="0" tIns="0" rIns="0" bIns="0" rtlCol="0" anchor="b"/>
          <a:lstStyle/>
          <a:p>
            <a:r>
              <a:rPr lang="en-US" sz="1100" i="1" dirty="0">
                <a:solidFill>
                  <a:srgbClr val="555555"/>
                </a:solidFill>
              </a:rPr>
              <a:t>Based on the Step It Up! Program Implementation Toolkit: </a:t>
            </a:r>
            <a:r>
              <a:rPr lang="en-US" sz="1100" i="1" dirty="0">
                <a:solidFill>
                  <a:srgbClr val="555555"/>
                </a:solidFill>
                <a:hlinkClick r:id="rId3"/>
              </a:rPr>
              <a:t>https://www.ohsu.edu/sites/default/files/2026-02/step-it-up-toolkit-accessible.pdf</a:t>
            </a:r>
            <a:r>
              <a:rPr lang="en-US" sz="1100" i="1" dirty="0">
                <a:solidFill>
                  <a:srgbClr val="555555"/>
                </a:solidFill>
              </a:rPr>
              <a:t> </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txBox="1">
            <a:spLocks noGrp="1"/>
          </p:cNvSpPr>
          <p:nvPr>
            <p:ph type="title" idx="101" hasCustomPrompt="1"/>
          </p:nvPr>
        </p:nvSpPr>
        <p:spPr>
          <a:xfrm>
            <a:off x="640080" y="228600"/>
            <a:ext cx="8046720" cy="777240"/>
          </a:xfrm>
          <a:prstGeom prst="rect">
            <a:avLst/>
          </a:prstGeom>
          <a:noFill/>
          <a:ln/>
        </p:spPr>
        <p:txBody>
          <a:bodyPr wrap="square" lIns="0" tIns="0" rIns="0" bIns="0" rtlCol="0" anchor="t"/>
          <a:lstStyle/>
          <a:p>
            <a:pPr marL="0" indent="0" algn="l">
              <a:buNone/>
            </a:pPr>
            <a:r>
              <a:rPr lang="en-US" sz="3400" b="1" dirty="0">
                <a:solidFill>
                  <a:srgbClr val="CC7A00"/>
                </a:solidFill>
              </a:rPr>
              <a:t>Building Community Partners</a:t>
            </a:r>
            <a:endParaRPr lang="en-US" sz="3400" dirty="0"/>
          </a:p>
        </p:txBody>
      </p:sp>
      <p:sp>
        <p:nvSpPr>
          <p:cNvPr id="3" name="Text 1"/>
          <p:cNvSpPr txBox="1"/>
          <p:nvPr/>
        </p:nvSpPr>
        <p:spPr>
          <a:xfrm>
            <a:off x="640080" y="1188720"/>
            <a:ext cx="2743200" cy="320040"/>
          </a:xfrm>
          <a:prstGeom prst="rect">
            <a:avLst/>
          </a:prstGeom>
          <a:noFill/>
          <a:ln/>
        </p:spPr>
        <p:txBody>
          <a:bodyPr wrap="square" lIns="0" tIns="0" rIns="0" bIns="0" rtlCol="0" anchor="t"/>
          <a:lstStyle/>
          <a:p>
            <a:pPr marL="0" indent="0" algn="l">
              <a:buNone/>
            </a:pPr>
            <a:r>
              <a:rPr lang="en-US" sz="1400" b="1" dirty="0">
                <a:solidFill>
                  <a:srgbClr val="CC7A00"/>
                </a:solidFill>
              </a:rPr>
              <a:t>Partner Type</a:t>
            </a:r>
            <a:endParaRPr lang="en-US" sz="1400" dirty="0"/>
          </a:p>
        </p:txBody>
      </p:sp>
      <p:sp>
        <p:nvSpPr>
          <p:cNvPr id="4" name="Text 2"/>
          <p:cNvSpPr txBox="1"/>
          <p:nvPr/>
        </p:nvSpPr>
        <p:spPr>
          <a:xfrm>
            <a:off x="3657600" y="1188720"/>
            <a:ext cx="5029200" cy="320040"/>
          </a:xfrm>
          <a:prstGeom prst="rect">
            <a:avLst/>
          </a:prstGeom>
          <a:noFill/>
          <a:ln/>
        </p:spPr>
        <p:txBody>
          <a:bodyPr wrap="square" lIns="0" tIns="0" rIns="0" bIns="0" rtlCol="0" anchor="t"/>
          <a:lstStyle/>
          <a:p>
            <a:pPr marL="0" indent="0" algn="l">
              <a:buNone/>
            </a:pPr>
            <a:r>
              <a:rPr lang="en-US" sz="1400" b="1" dirty="0">
                <a:solidFill>
                  <a:srgbClr val="CC7A00"/>
                </a:solidFill>
              </a:rPr>
              <a:t>Possible Roles</a:t>
            </a:r>
            <a:endParaRPr lang="en-US" sz="1400" dirty="0"/>
          </a:p>
        </p:txBody>
      </p:sp>
      <p:sp>
        <p:nvSpPr>
          <p:cNvPr id="5" name="Text 3"/>
          <p:cNvSpPr txBox="1"/>
          <p:nvPr/>
        </p:nvSpPr>
        <p:spPr>
          <a:xfrm>
            <a:off x="640080" y="1508760"/>
            <a:ext cx="8046720" cy="18288"/>
          </a:xfrm>
          <a:prstGeom prst="rect">
            <a:avLst/>
          </a:prstGeom>
          <a:solidFill>
            <a:srgbClr val="CC7A00"/>
          </a:solidFill>
          <a:ln/>
        </p:spPr>
        <p:txBody>
          <a:bodyPr wrap="square" lIns="0" tIns="0" rIns="0" bIns="0" rtlCol="0" anchor="ctr"/>
          <a:lstStyle/>
          <a:p>
            <a:pPr marL="0" indent="0">
              <a:buNone/>
            </a:pPr>
            <a:endParaRPr lang="en-US" dirty="0"/>
          </a:p>
        </p:txBody>
      </p:sp>
      <p:sp>
        <p:nvSpPr>
          <p:cNvPr id="6" name="Text 4"/>
          <p:cNvSpPr txBox="1"/>
          <p:nvPr/>
        </p:nvSpPr>
        <p:spPr>
          <a:xfrm>
            <a:off x="640080" y="1645920"/>
            <a:ext cx="2743200" cy="365760"/>
          </a:xfrm>
          <a:prstGeom prst="rect">
            <a:avLst/>
          </a:prstGeom>
          <a:noFill/>
          <a:ln/>
        </p:spPr>
        <p:txBody>
          <a:bodyPr wrap="square" lIns="0" tIns="0" rIns="0" bIns="0" rtlCol="0" anchor="t"/>
          <a:lstStyle/>
          <a:p>
            <a:pPr marL="0" indent="0" algn="l">
              <a:buNone/>
            </a:pPr>
            <a:r>
              <a:rPr lang="en-US" sz="1400" b="1" dirty="0">
                <a:solidFill>
                  <a:srgbClr val="000000"/>
                </a:solidFill>
              </a:rPr>
              <a:t>Parks &amp; Recreation</a:t>
            </a:r>
            <a:endParaRPr lang="en-US" sz="1400" dirty="0"/>
          </a:p>
        </p:txBody>
      </p:sp>
      <p:sp>
        <p:nvSpPr>
          <p:cNvPr id="7" name="Text 5"/>
          <p:cNvSpPr txBox="1"/>
          <p:nvPr/>
        </p:nvSpPr>
        <p:spPr>
          <a:xfrm>
            <a:off x="3657600" y="1645920"/>
            <a:ext cx="5029200" cy="365760"/>
          </a:xfrm>
          <a:prstGeom prst="rect">
            <a:avLst/>
          </a:prstGeom>
          <a:noFill/>
          <a:ln/>
        </p:spPr>
        <p:txBody>
          <a:bodyPr wrap="square" lIns="0" tIns="0" rIns="0" bIns="0" rtlCol="0" anchor="t"/>
          <a:lstStyle/>
          <a:p>
            <a:pPr marL="0" indent="0" algn="l">
              <a:buNone/>
            </a:pPr>
            <a:r>
              <a:rPr lang="en-US" sz="1400" dirty="0">
                <a:solidFill>
                  <a:srgbClr val="000000"/>
                </a:solidFill>
              </a:rPr>
              <a:t>Route access, shared programming, facility use</a:t>
            </a:r>
            <a:endParaRPr lang="en-US" sz="1400" dirty="0"/>
          </a:p>
        </p:txBody>
      </p:sp>
      <p:sp>
        <p:nvSpPr>
          <p:cNvPr id="8" name="Text 6"/>
          <p:cNvSpPr txBox="1"/>
          <p:nvPr/>
        </p:nvSpPr>
        <p:spPr>
          <a:xfrm>
            <a:off x="640080" y="2057400"/>
            <a:ext cx="2743200" cy="365760"/>
          </a:xfrm>
          <a:prstGeom prst="rect">
            <a:avLst/>
          </a:prstGeom>
          <a:noFill/>
          <a:ln/>
        </p:spPr>
        <p:txBody>
          <a:bodyPr wrap="square" lIns="0" tIns="0" rIns="0" bIns="0" rtlCol="0" anchor="t"/>
          <a:lstStyle/>
          <a:p>
            <a:pPr marL="0" indent="0" algn="l">
              <a:buNone/>
            </a:pPr>
            <a:r>
              <a:rPr lang="en-US" sz="1400" b="1" dirty="0">
                <a:solidFill>
                  <a:srgbClr val="000000"/>
                </a:solidFill>
              </a:rPr>
              <a:t>Health Departments</a:t>
            </a:r>
            <a:endParaRPr lang="en-US" sz="1400" dirty="0"/>
          </a:p>
        </p:txBody>
      </p:sp>
      <p:sp>
        <p:nvSpPr>
          <p:cNvPr id="9" name="Text 7"/>
          <p:cNvSpPr txBox="1"/>
          <p:nvPr/>
        </p:nvSpPr>
        <p:spPr>
          <a:xfrm>
            <a:off x="3657600" y="2057400"/>
            <a:ext cx="5029200" cy="365760"/>
          </a:xfrm>
          <a:prstGeom prst="rect">
            <a:avLst/>
          </a:prstGeom>
          <a:noFill/>
          <a:ln/>
        </p:spPr>
        <p:txBody>
          <a:bodyPr wrap="square" lIns="0" tIns="0" rIns="0" bIns="0" rtlCol="0" anchor="t"/>
          <a:lstStyle/>
          <a:p>
            <a:pPr marL="0" indent="0" algn="l">
              <a:buNone/>
            </a:pPr>
            <a:r>
              <a:rPr lang="en-US" sz="1400" dirty="0">
                <a:solidFill>
                  <a:srgbClr val="000000"/>
                </a:solidFill>
              </a:rPr>
              <a:t>Promotion, health screenings, speakers</a:t>
            </a:r>
            <a:endParaRPr lang="en-US" sz="1400" dirty="0"/>
          </a:p>
        </p:txBody>
      </p:sp>
      <p:sp>
        <p:nvSpPr>
          <p:cNvPr id="10" name="Text 8"/>
          <p:cNvSpPr txBox="1"/>
          <p:nvPr/>
        </p:nvSpPr>
        <p:spPr>
          <a:xfrm>
            <a:off x="640080" y="2468880"/>
            <a:ext cx="2743200" cy="365760"/>
          </a:xfrm>
          <a:prstGeom prst="rect">
            <a:avLst/>
          </a:prstGeom>
          <a:noFill/>
          <a:ln/>
        </p:spPr>
        <p:txBody>
          <a:bodyPr wrap="square" lIns="0" tIns="0" rIns="0" bIns="0" rtlCol="0" anchor="t"/>
          <a:lstStyle/>
          <a:p>
            <a:pPr marL="0" indent="0" algn="l">
              <a:buNone/>
            </a:pPr>
            <a:r>
              <a:rPr lang="en-US" sz="1400" b="1" dirty="0">
                <a:solidFill>
                  <a:srgbClr val="000000"/>
                </a:solidFill>
              </a:rPr>
              <a:t>Senior Centers</a:t>
            </a:r>
            <a:endParaRPr lang="en-US" sz="1400" dirty="0"/>
          </a:p>
        </p:txBody>
      </p:sp>
      <p:sp>
        <p:nvSpPr>
          <p:cNvPr id="11" name="Text 9"/>
          <p:cNvSpPr txBox="1"/>
          <p:nvPr/>
        </p:nvSpPr>
        <p:spPr>
          <a:xfrm>
            <a:off x="3657600" y="2468880"/>
            <a:ext cx="5029200" cy="365760"/>
          </a:xfrm>
          <a:prstGeom prst="rect">
            <a:avLst/>
          </a:prstGeom>
          <a:noFill/>
          <a:ln/>
        </p:spPr>
        <p:txBody>
          <a:bodyPr wrap="square" lIns="0" tIns="0" rIns="0" bIns="0" rtlCol="0" anchor="t"/>
          <a:lstStyle/>
          <a:p>
            <a:pPr marL="0" indent="0" algn="l">
              <a:buNone/>
            </a:pPr>
            <a:r>
              <a:rPr lang="en-US" sz="1400" dirty="0">
                <a:solidFill>
                  <a:srgbClr val="000000"/>
                </a:solidFill>
              </a:rPr>
              <a:t>Participant referrals, event space</a:t>
            </a:r>
            <a:endParaRPr lang="en-US" sz="1400" dirty="0"/>
          </a:p>
        </p:txBody>
      </p:sp>
      <p:sp>
        <p:nvSpPr>
          <p:cNvPr id="12" name="Text 10"/>
          <p:cNvSpPr txBox="1"/>
          <p:nvPr/>
        </p:nvSpPr>
        <p:spPr>
          <a:xfrm>
            <a:off x="640080" y="2880360"/>
            <a:ext cx="2743200" cy="365760"/>
          </a:xfrm>
          <a:prstGeom prst="rect">
            <a:avLst/>
          </a:prstGeom>
          <a:noFill/>
          <a:ln/>
        </p:spPr>
        <p:txBody>
          <a:bodyPr wrap="square" lIns="0" tIns="0" rIns="0" bIns="0" rtlCol="0" anchor="t"/>
          <a:lstStyle/>
          <a:p>
            <a:pPr marL="0" indent="0" algn="l">
              <a:buNone/>
            </a:pPr>
            <a:r>
              <a:rPr lang="en-US" sz="1400" b="1" dirty="0">
                <a:solidFill>
                  <a:srgbClr val="000000"/>
                </a:solidFill>
              </a:rPr>
              <a:t>Schools</a:t>
            </a:r>
            <a:endParaRPr lang="en-US" sz="1400" dirty="0"/>
          </a:p>
        </p:txBody>
      </p:sp>
      <p:sp>
        <p:nvSpPr>
          <p:cNvPr id="13" name="Text 11"/>
          <p:cNvSpPr txBox="1"/>
          <p:nvPr/>
        </p:nvSpPr>
        <p:spPr>
          <a:xfrm>
            <a:off x="3657600" y="2880360"/>
            <a:ext cx="5029200" cy="365760"/>
          </a:xfrm>
          <a:prstGeom prst="rect">
            <a:avLst/>
          </a:prstGeom>
          <a:noFill/>
          <a:ln/>
        </p:spPr>
        <p:txBody>
          <a:bodyPr wrap="square" lIns="0" tIns="0" rIns="0" bIns="0" rtlCol="0" anchor="t"/>
          <a:lstStyle/>
          <a:p>
            <a:pPr marL="0" indent="0" algn="l">
              <a:buNone/>
            </a:pPr>
            <a:r>
              <a:rPr lang="en-US" sz="1400" dirty="0">
                <a:solidFill>
                  <a:srgbClr val="000000"/>
                </a:solidFill>
              </a:rPr>
              <a:t>Intergenerational activities, volunteers</a:t>
            </a:r>
            <a:endParaRPr lang="en-US" sz="1400" dirty="0"/>
          </a:p>
        </p:txBody>
      </p:sp>
      <p:sp>
        <p:nvSpPr>
          <p:cNvPr id="14" name="Text 12"/>
          <p:cNvSpPr txBox="1"/>
          <p:nvPr/>
        </p:nvSpPr>
        <p:spPr>
          <a:xfrm>
            <a:off x="640080" y="3291840"/>
            <a:ext cx="2743200" cy="365760"/>
          </a:xfrm>
          <a:prstGeom prst="rect">
            <a:avLst/>
          </a:prstGeom>
          <a:noFill/>
          <a:ln/>
        </p:spPr>
        <p:txBody>
          <a:bodyPr wrap="square" lIns="0" tIns="0" rIns="0" bIns="0" rtlCol="0" anchor="t"/>
          <a:lstStyle/>
          <a:p>
            <a:pPr marL="0" indent="0" algn="l">
              <a:buNone/>
            </a:pPr>
            <a:r>
              <a:rPr lang="en-US" sz="1400" b="1" dirty="0">
                <a:solidFill>
                  <a:srgbClr val="000000"/>
                </a:solidFill>
              </a:rPr>
              <a:t>Local Businesses</a:t>
            </a:r>
            <a:endParaRPr lang="en-US" sz="1400" dirty="0"/>
          </a:p>
        </p:txBody>
      </p:sp>
      <p:sp>
        <p:nvSpPr>
          <p:cNvPr id="15" name="Text 13"/>
          <p:cNvSpPr txBox="1"/>
          <p:nvPr/>
        </p:nvSpPr>
        <p:spPr>
          <a:xfrm>
            <a:off x="3657600" y="3291840"/>
            <a:ext cx="5029200" cy="365760"/>
          </a:xfrm>
          <a:prstGeom prst="rect">
            <a:avLst/>
          </a:prstGeom>
          <a:noFill/>
          <a:ln/>
        </p:spPr>
        <p:txBody>
          <a:bodyPr wrap="square" lIns="0" tIns="0" rIns="0" bIns="0" rtlCol="0" anchor="t"/>
          <a:lstStyle/>
          <a:p>
            <a:pPr marL="0" indent="0" algn="l">
              <a:buNone/>
            </a:pPr>
            <a:r>
              <a:rPr lang="en-US" sz="1400" dirty="0">
                <a:solidFill>
                  <a:srgbClr val="000000"/>
                </a:solidFill>
              </a:rPr>
              <a:t>Refreshments, supplies, sponsorship</a:t>
            </a:r>
            <a:endParaRPr lang="en-US" sz="1400" dirty="0"/>
          </a:p>
        </p:txBody>
      </p:sp>
      <p:sp>
        <p:nvSpPr>
          <p:cNvPr id="16" name="Text 14"/>
          <p:cNvSpPr txBox="1"/>
          <p:nvPr/>
        </p:nvSpPr>
        <p:spPr>
          <a:xfrm>
            <a:off x="640080" y="3703320"/>
            <a:ext cx="2743200" cy="365760"/>
          </a:xfrm>
          <a:prstGeom prst="rect">
            <a:avLst/>
          </a:prstGeom>
          <a:noFill/>
          <a:ln/>
        </p:spPr>
        <p:txBody>
          <a:bodyPr wrap="square" lIns="0" tIns="0" rIns="0" bIns="0" rtlCol="0" anchor="t"/>
          <a:lstStyle/>
          <a:p>
            <a:pPr marL="0" indent="0" algn="l">
              <a:buNone/>
            </a:pPr>
            <a:r>
              <a:rPr lang="en-US" sz="1400" b="1" dirty="0">
                <a:solidFill>
                  <a:srgbClr val="000000"/>
                </a:solidFill>
              </a:rPr>
              <a:t>Media</a:t>
            </a:r>
            <a:endParaRPr lang="en-US" sz="1400" dirty="0"/>
          </a:p>
        </p:txBody>
      </p:sp>
      <p:sp>
        <p:nvSpPr>
          <p:cNvPr id="17" name="Text 15"/>
          <p:cNvSpPr txBox="1"/>
          <p:nvPr/>
        </p:nvSpPr>
        <p:spPr>
          <a:xfrm>
            <a:off x="3657600" y="3703320"/>
            <a:ext cx="5029200" cy="365760"/>
          </a:xfrm>
          <a:prstGeom prst="rect">
            <a:avLst/>
          </a:prstGeom>
          <a:noFill/>
          <a:ln/>
        </p:spPr>
        <p:txBody>
          <a:bodyPr wrap="square" lIns="0" tIns="0" rIns="0" bIns="0" rtlCol="0" anchor="t"/>
          <a:lstStyle/>
          <a:p>
            <a:pPr marL="0" indent="0" algn="l">
              <a:buNone/>
            </a:pPr>
            <a:r>
              <a:rPr lang="en-US" sz="1400" dirty="0">
                <a:solidFill>
                  <a:srgbClr val="000000"/>
                </a:solidFill>
              </a:rPr>
              <a:t>Publicity, newspaper features, social media</a:t>
            </a:r>
            <a:endParaRPr lang="en-US" sz="1400" dirty="0"/>
          </a:p>
        </p:txBody>
      </p:sp>
      <p:sp>
        <p:nvSpPr>
          <p:cNvPr id="18" name="Text 16"/>
          <p:cNvSpPr txBox="1"/>
          <p:nvPr/>
        </p:nvSpPr>
        <p:spPr>
          <a:xfrm>
            <a:off x="640080" y="4114800"/>
            <a:ext cx="2743200" cy="365760"/>
          </a:xfrm>
          <a:prstGeom prst="rect">
            <a:avLst/>
          </a:prstGeom>
          <a:noFill/>
          <a:ln/>
        </p:spPr>
        <p:txBody>
          <a:bodyPr wrap="square" lIns="0" tIns="0" rIns="0" bIns="0" rtlCol="0" anchor="t"/>
          <a:lstStyle/>
          <a:p>
            <a:pPr marL="0" indent="0" algn="l">
              <a:buNone/>
            </a:pPr>
            <a:r>
              <a:rPr lang="en-US" sz="1400" b="1" dirty="0">
                <a:solidFill>
                  <a:srgbClr val="000000"/>
                </a:solidFill>
              </a:rPr>
              <a:t>Community Organizations</a:t>
            </a:r>
            <a:endParaRPr lang="en-US" sz="1400" dirty="0"/>
          </a:p>
        </p:txBody>
      </p:sp>
      <p:sp>
        <p:nvSpPr>
          <p:cNvPr id="19" name="Text 17"/>
          <p:cNvSpPr txBox="1"/>
          <p:nvPr/>
        </p:nvSpPr>
        <p:spPr>
          <a:xfrm>
            <a:off x="3657600" y="4114800"/>
            <a:ext cx="5029200" cy="365760"/>
          </a:xfrm>
          <a:prstGeom prst="rect">
            <a:avLst/>
          </a:prstGeom>
          <a:noFill/>
          <a:ln/>
        </p:spPr>
        <p:txBody>
          <a:bodyPr wrap="square" lIns="0" tIns="0" rIns="0" bIns="0" rtlCol="0" anchor="t"/>
          <a:lstStyle/>
          <a:p>
            <a:pPr marL="0" indent="0" algn="l">
              <a:buNone/>
            </a:pPr>
            <a:r>
              <a:rPr lang="en-US" sz="1400" dirty="0">
                <a:solidFill>
                  <a:srgbClr val="000000"/>
                </a:solidFill>
              </a:rPr>
              <a:t>Co-promotion, joint events</a:t>
            </a:r>
            <a:endParaRPr lang="en-US" sz="1400" dirty="0"/>
          </a:p>
        </p:txBody>
      </p:sp>
      <p:sp>
        <p:nvSpPr>
          <p:cNvPr id="21" name="Text 16">
            <a:extLst>
              <a:ext uri="{FF2B5EF4-FFF2-40B4-BE49-F238E27FC236}">
                <a16:creationId xmlns:a16="http://schemas.microsoft.com/office/drawing/2014/main" id="{B76156F2-4D8C-510B-2CD8-22D3ADE54155}"/>
              </a:ext>
            </a:extLst>
          </p:cNvPr>
          <p:cNvSpPr txBox="1"/>
          <p:nvPr/>
        </p:nvSpPr>
        <p:spPr>
          <a:xfrm>
            <a:off x="640080" y="4549140"/>
            <a:ext cx="2743200" cy="365760"/>
          </a:xfrm>
          <a:prstGeom prst="rect">
            <a:avLst/>
          </a:prstGeom>
          <a:noFill/>
          <a:ln/>
        </p:spPr>
        <p:txBody>
          <a:bodyPr wrap="square" lIns="0" tIns="0" rIns="0" bIns="0" rtlCol="0" anchor="t"/>
          <a:lstStyle/>
          <a:p>
            <a:pPr marL="0" indent="0" algn="l">
              <a:buNone/>
            </a:pPr>
            <a:r>
              <a:rPr lang="en-US" sz="1400" b="1" dirty="0">
                <a:solidFill>
                  <a:srgbClr val="000000"/>
                </a:solidFill>
              </a:rPr>
              <a:t>Faith-based institutions</a:t>
            </a:r>
            <a:endParaRPr lang="en-US" sz="1400" dirty="0"/>
          </a:p>
        </p:txBody>
      </p:sp>
      <p:sp>
        <p:nvSpPr>
          <p:cNvPr id="22" name="Text 17">
            <a:extLst>
              <a:ext uri="{FF2B5EF4-FFF2-40B4-BE49-F238E27FC236}">
                <a16:creationId xmlns:a16="http://schemas.microsoft.com/office/drawing/2014/main" id="{19D797A9-F0E8-7CB7-591D-8414D80A6ED5}"/>
              </a:ext>
            </a:extLst>
          </p:cNvPr>
          <p:cNvSpPr txBox="1"/>
          <p:nvPr/>
        </p:nvSpPr>
        <p:spPr>
          <a:xfrm>
            <a:off x="3657600" y="4526280"/>
            <a:ext cx="5029200" cy="365760"/>
          </a:xfrm>
          <a:prstGeom prst="rect">
            <a:avLst/>
          </a:prstGeom>
          <a:noFill/>
          <a:ln/>
        </p:spPr>
        <p:txBody>
          <a:bodyPr wrap="square" lIns="0" tIns="0" rIns="0" bIns="0" rtlCol="0" anchor="t"/>
          <a:lstStyle/>
          <a:p>
            <a:pPr marL="0" indent="0" algn="l">
              <a:buNone/>
            </a:pPr>
            <a:r>
              <a:rPr lang="en-US" sz="1400" dirty="0">
                <a:solidFill>
                  <a:srgbClr val="000000"/>
                </a:solidFill>
              </a:rPr>
              <a:t>Indoor spaces for walking – especially in rural</a:t>
            </a:r>
            <a:endParaRPr lang="en-US" sz="1400" dirty="0"/>
          </a:p>
        </p:txBody>
      </p:sp>
      <p:pic>
        <p:nvPicPr>
          <p:cNvPr id="23" name="Picture 22" descr="No photo description available.">
            <a:extLst>
              <a:ext uri="{FF2B5EF4-FFF2-40B4-BE49-F238E27FC236}">
                <a16:creationId xmlns:a16="http://schemas.microsoft.com/office/drawing/2014/main" id="{59BA80F1-F730-2449-E8FA-B27E29705816}"/>
              </a:ext>
            </a:extLst>
          </p:cNvPr>
          <p:cNvPicPr>
            <a:picLocks noChangeAspect="1"/>
          </p:cNvPicPr>
          <p:nvPr/>
        </p:nvPicPr>
        <p:blipFill>
          <a:blip r:embed="rId3"/>
          <a:srcRect t="20509" b="20667"/>
          <a:stretch>
            <a:fillRect/>
          </a:stretch>
        </p:blipFill>
        <p:spPr>
          <a:xfrm>
            <a:off x="7182996" y="1884426"/>
            <a:ext cx="1778124" cy="226923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txBox="1">
            <a:spLocks noGrp="1"/>
          </p:cNvSpPr>
          <p:nvPr>
            <p:ph type="title" idx="101" hasCustomPrompt="1"/>
          </p:nvPr>
        </p:nvSpPr>
        <p:spPr>
          <a:xfrm>
            <a:off x="640080" y="228600"/>
            <a:ext cx="8046720" cy="777240"/>
          </a:xfrm>
          <a:prstGeom prst="rect">
            <a:avLst/>
          </a:prstGeom>
          <a:noFill/>
          <a:ln/>
        </p:spPr>
        <p:txBody>
          <a:bodyPr wrap="square" lIns="0" tIns="0" rIns="0" bIns="0" rtlCol="0" anchor="t"/>
          <a:lstStyle/>
          <a:p>
            <a:pPr marL="0" indent="0" algn="l">
              <a:buNone/>
            </a:pPr>
            <a:r>
              <a:rPr lang="en-US" sz="3400" b="1" dirty="0">
                <a:solidFill>
                  <a:srgbClr val="CC7A00"/>
                </a:solidFill>
              </a:rPr>
              <a:t>Planning Walking Routes</a:t>
            </a:r>
            <a:endParaRPr lang="en-US" sz="3400" dirty="0"/>
          </a:p>
        </p:txBody>
      </p:sp>
      <p:sp>
        <p:nvSpPr>
          <p:cNvPr id="3" name="Text 1"/>
          <p:cNvSpPr txBox="1"/>
          <p:nvPr/>
        </p:nvSpPr>
        <p:spPr>
          <a:xfrm>
            <a:off x="640080" y="1188720"/>
            <a:ext cx="3051233" cy="3474720"/>
          </a:xfrm>
          <a:prstGeom prst="rect">
            <a:avLst/>
          </a:prstGeom>
          <a:noFill/>
          <a:ln/>
        </p:spPr>
        <p:txBody>
          <a:bodyPr wrap="square" lIns="0" tIns="0" rIns="0" bIns="0" rtlCol="0" anchor="t"/>
          <a:lstStyle/>
          <a:p>
            <a:pPr marL="342900" indent="-342900" algn="l">
              <a:spcAft>
                <a:spcPts val="500"/>
              </a:spcAft>
              <a:buSzPct val="100000"/>
              <a:buChar char="•"/>
            </a:pPr>
            <a:r>
              <a:rPr lang="en-US" sz="1600" dirty="0">
                <a:solidFill>
                  <a:srgbClr val="000000"/>
                </a:solidFill>
              </a:rPr>
              <a:t>Map multiple routes at varying distances (0.5 to 2+ miles)</a:t>
            </a:r>
            <a:endParaRPr lang="en-US" sz="1600" dirty="0"/>
          </a:p>
          <a:p>
            <a:pPr marL="342900" indent="-342900" algn="l">
              <a:spcAft>
                <a:spcPts val="500"/>
              </a:spcAft>
              <a:buSzPct val="100000"/>
              <a:buChar char="•"/>
            </a:pPr>
            <a:r>
              <a:rPr lang="en-US" sz="1600" dirty="0">
                <a:solidFill>
                  <a:srgbClr val="000000"/>
                </a:solidFill>
              </a:rPr>
              <a:t>Walk routes yourself </a:t>
            </a:r>
            <a:r>
              <a:rPr lang="en-US" sz="1600" b="1" u="sng" dirty="0">
                <a:solidFill>
                  <a:srgbClr val="000000"/>
                </a:solidFill>
              </a:rPr>
              <a:t>before</a:t>
            </a:r>
            <a:r>
              <a:rPr lang="en-US" sz="1600" dirty="0">
                <a:solidFill>
                  <a:srgbClr val="000000"/>
                </a:solidFill>
              </a:rPr>
              <a:t> launching the program</a:t>
            </a:r>
            <a:endParaRPr lang="en-US" sz="1600" dirty="0"/>
          </a:p>
          <a:p>
            <a:pPr marL="342900" indent="-342900" algn="l">
              <a:spcAft>
                <a:spcPts val="500"/>
              </a:spcAft>
              <a:buSzPct val="100000"/>
              <a:buChar char="•"/>
            </a:pPr>
            <a:r>
              <a:rPr lang="en-US" sz="1600" dirty="0">
                <a:solidFill>
                  <a:srgbClr val="000000"/>
                </a:solidFill>
              </a:rPr>
              <a:t>Consider safety, accessibility, and scenery</a:t>
            </a:r>
            <a:endParaRPr lang="en-US" sz="1600" dirty="0"/>
          </a:p>
          <a:p>
            <a:pPr marL="342900" indent="-342900" algn="l">
              <a:spcAft>
                <a:spcPts val="500"/>
              </a:spcAft>
              <a:buSzPct val="100000"/>
              <a:buChar char="•"/>
            </a:pPr>
            <a:r>
              <a:rPr lang="en-US" sz="1600" dirty="0">
                <a:solidFill>
                  <a:srgbClr val="000000"/>
                </a:solidFill>
              </a:rPr>
              <a:t>Have weather contingency plans (indoor alternatives)</a:t>
            </a:r>
            <a:endParaRPr lang="en-US" sz="1600" dirty="0"/>
          </a:p>
          <a:p>
            <a:pPr marL="342900" indent="-342900" algn="l">
              <a:spcAft>
                <a:spcPts val="500"/>
              </a:spcAft>
              <a:buSzPct val="100000"/>
              <a:buChar char="•"/>
            </a:pPr>
            <a:r>
              <a:rPr lang="en-US" sz="1600" dirty="0">
                <a:solidFill>
                  <a:srgbClr val="000000"/>
                </a:solidFill>
              </a:rPr>
              <a:t>Rotate routes to keep things interesting [but get it going first!]</a:t>
            </a:r>
            <a:endParaRPr lang="en-US" sz="1600" dirty="0"/>
          </a:p>
          <a:p>
            <a:pPr marL="342900" indent="-342900" algn="l">
              <a:spcAft>
                <a:spcPts val="500"/>
              </a:spcAft>
              <a:buSzPct val="100000"/>
              <a:buChar char="•"/>
            </a:pPr>
            <a:r>
              <a:rPr lang="en-US" sz="1600" dirty="0">
                <a:solidFill>
                  <a:srgbClr val="000000"/>
                </a:solidFill>
              </a:rPr>
              <a:t>Participants enjoy discovering new areas of their community</a:t>
            </a:r>
            <a:endParaRPr lang="en-US" sz="1600" dirty="0"/>
          </a:p>
        </p:txBody>
      </p:sp>
      <p:sp>
        <p:nvSpPr>
          <p:cNvPr id="4" name="Text 2"/>
          <p:cNvSpPr txBox="1"/>
          <p:nvPr/>
        </p:nvSpPr>
        <p:spPr>
          <a:xfrm>
            <a:off x="5303520" y="1188720"/>
            <a:ext cx="3383280" cy="3200400"/>
          </a:xfrm>
          <a:prstGeom prst="rect">
            <a:avLst/>
          </a:prstGeom>
          <a:solidFill>
            <a:srgbClr val="E0E0E0"/>
          </a:solidFill>
          <a:ln/>
        </p:spPr>
        <p:txBody>
          <a:bodyPr wrap="square" lIns="0" tIns="0" rIns="0" bIns="0" rtlCol="0" anchor="ctr"/>
          <a:lstStyle/>
          <a:p>
            <a:pPr marL="0" indent="0" algn="ctr">
              <a:buNone/>
            </a:pPr>
            <a:r>
              <a:rPr lang="en-US" sz="1100" dirty="0">
                <a:solidFill>
                  <a:srgbClr val="999999"/>
                </a:solidFill>
              </a:rPr>
              <a:t>[Add Photo:</a:t>
            </a:r>
            <a:endParaRPr lang="en-US" sz="1100" dirty="0"/>
          </a:p>
          <a:p>
            <a:pPr marL="0" indent="0" algn="ctr">
              <a:buNone/>
            </a:pPr>
            <a:r>
              <a:rPr lang="en-US" sz="1100" dirty="0">
                <a:solidFill>
                  <a:srgbClr val="999999"/>
                </a:solidFill>
              </a:rPr>
              <a:t>Booklet p.22 — Rural Ramblers</a:t>
            </a:r>
            <a:endParaRPr lang="en-US" sz="1100" dirty="0"/>
          </a:p>
          <a:p>
            <a:pPr marL="0" indent="0" algn="ctr">
              <a:buNone/>
            </a:pPr>
            <a:r>
              <a:rPr lang="en-US" sz="1100" dirty="0">
                <a:solidFill>
                  <a:srgbClr val="999999"/>
                </a:solidFill>
              </a:rPr>
              <a:t>on Banks-Vernonia Trail]</a:t>
            </a:r>
            <a:endParaRPr lang="en-US" sz="1100" dirty="0"/>
          </a:p>
        </p:txBody>
      </p:sp>
      <p:pic>
        <p:nvPicPr>
          <p:cNvPr id="5" name="Picture 4" descr="Walk with a Doc!">
            <a:extLst>
              <a:ext uri="{FF2B5EF4-FFF2-40B4-BE49-F238E27FC236}">
                <a16:creationId xmlns:a16="http://schemas.microsoft.com/office/drawing/2014/main" id="{8FC048DA-8ADD-12D9-0176-6AC071423E19}"/>
              </a:ext>
            </a:extLst>
          </p:cNvPr>
          <p:cNvPicPr>
            <a:picLocks noChangeAspect="1"/>
          </p:cNvPicPr>
          <p:nvPr/>
        </p:nvPicPr>
        <p:blipFill>
          <a:blip r:embed="rId3"/>
          <a:stretch>
            <a:fillRect/>
          </a:stretch>
        </p:blipFill>
        <p:spPr>
          <a:xfrm>
            <a:off x="3828473" y="860107"/>
            <a:ext cx="4995487" cy="385762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txBox="1">
            <a:spLocks noGrp="1"/>
          </p:cNvSpPr>
          <p:nvPr>
            <p:ph type="title" idx="101" hasCustomPrompt="1"/>
          </p:nvPr>
        </p:nvSpPr>
        <p:spPr>
          <a:xfrm>
            <a:off x="640080" y="228600"/>
            <a:ext cx="8046720" cy="777240"/>
          </a:xfrm>
          <a:prstGeom prst="rect">
            <a:avLst/>
          </a:prstGeom>
          <a:noFill/>
          <a:ln/>
        </p:spPr>
        <p:txBody>
          <a:bodyPr wrap="square" lIns="0" tIns="0" rIns="0" bIns="0" rtlCol="0" anchor="t"/>
          <a:lstStyle/>
          <a:p>
            <a:pPr marL="0" indent="0" algn="l">
              <a:buNone/>
            </a:pPr>
            <a:r>
              <a:rPr lang="en-US" sz="3400" b="1" dirty="0">
                <a:solidFill>
                  <a:srgbClr val="CC7A00"/>
                </a:solidFill>
              </a:rPr>
              <a:t>Publicizing and Recruiting Participants</a:t>
            </a:r>
            <a:endParaRPr lang="en-US" sz="3400" dirty="0"/>
          </a:p>
        </p:txBody>
      </p:sp>
      <p:sp>
        <p:nvSpPr>
          <p:cNvPr id="3" name="Text 1"/>
          <p:cNvSpPr txBox="1"/>
          <p:nvPr/>
        </p:nvSpPr>
        <p:spPr>
          <a:xfrm>
            <a:off x="640080" y="1188720"/>
            <a:ext cx="4389120" cy="3474720"/>
          </a:xfrm>
          <a:prstGeom prst="rect">
            <a:avLst/>
          </a:prstGeom>
          <a:noFill/>
          <a:ln/>
        </p:spPr>
        <p:txBody>
          <a:bodyPr wrap="square" lIns="0" tIns="0" rIns="0" bIns="0" rtlCol="0" anchor="t"/>
          <a:lstStyle/>
          <a:p>
            <a:pPr marL="342900" indent="-342900" algn="l">
              <a:spcAft>
                <a:spcPts val="500"/>
              </a:spcAft>
              <a:buSzPct val="100000"/>
              <a:buChar char="•"/>
            </a:pPr>
            <a:r>
              <a:rPr lang="en-US" sz="1600" dirty="0">
                <a:solidFill>
                  <a:srgbClr val="000000"/>
                </a:solidFill>
              </a:rPr>
              <a:t>Use library channels: newsletters, social media, website, displays</a:t>
            </a:r>
            <a:endParaRPr lang="en-US" sz="1600" dirty="0"/>
          </a:p>
          <a:p>
            <a:pPr marL="342900" indent="-342900" algn="l">
              <a:spcAft>
                <a:spcPts val="500"/>
              </a:spcAft>
              <a:buSzPct val="100000"/>
              <a:buChar char="•"/>
            </a:pPr>
            <a:r>
              <a:rPr lang="en-US" sz="1600" dirty="0">
                <a:solidFill>
                  <a:srgbClr val="000000"/>
                </a:solidFill>
              </a:rPr>
              <a:t>Ask community partners to help spread the word</a:t>
            </a:r>
            <a:endParaRPr lang="en-US" sz="1600" dirty="0"/>
          </a:p>
          <a:p>
            <a:pPr marL="342900" indent="-342900" algn="l">
              <a:spcAft>
                <a:spcPts val="500"/>
              </a:spcAft>
              <a:buSzPct val="100000"/>
              <a:buChar char="•"/>
            </a:pPr>
            <a:r>
              <a:rPr lang="en-US" sz="1600" dirty="0">
                <a:solidFill>
                  <a:srgbClr val="000000"/>
                </a:solidFill>
              </a:rPr>
              <a:t>Post flyers in community gathering spaces</a:t>
            </a:r>
            <a:endParaRPr lang="en-US" sz="1600" dirty="0"/>
          </a:p>
          <a:p>
            <a:pPr marL="342900" indent="-342900" algn="l">
              <a:spcAft>
                <a:spcPts val="500"/>
              </a:spcAft>
              <a:buSzPct val="100000"/>
              <a:buChar char="•"/>
            </a:pPr>
            <a:r>
              <a:rPr lang="en-US" sz="1600" dirty="0">
                <a:solidFill>
                  <a:srgbClr val="000000"/>
                </a:solidFill>
              </a:rPr>
              <a:t>Word of mouth becomes your strongest recruiting tool</a:t>
            </a:r>
            <a:endParaRPr lang="en-US" sz="1600" dirty="0"/>
          </a:p>
          <a:p>
            <a:pPr marL="342900" indent="-342900" algn="l">
              <a:spcAft>
                <a:spcPts val="500"/>
              </a:spcAft>
              <a:buSzPct val="100000"/>
              <a:buChar char="•"/>
            </a:pPr>
            <a:r>
              <a:rPr lang="en-US" sz="1600" dirty="0">
                <a:solidFill>
                  <a:srgbClr val="000000"/>
                </a:solidFill>
              </a:rPr>
              <a:t>Target adults of all ages and fitness levels</a:t>
            </a:r>
            <a:endParaRPr lang="en-US" sz="1600" dirty="0"/>
          </a:p>
          <a:p>
            <a:pPr marL="342900" indent="-342900" algn="l">
              <a:spcAft>
                <a:spcPts val="500"/>
              </a:spcAft>
              <a:buSzPct val="100000"/>
              <a:buChar char="•"/>
            </a:pPr>
            <a:r>
              <a:rPr lang="en-US" sz="1600" dirty="0">
                <a:solidFill>
                  <a:srgbClr val="000000"/>
                </a:solidFill>
              </a:rPr>
              <a:t>Emphasize the social aspect, not just exercise</a:t>
            </a:r>
            <a:endParaRPr lang="en-US" sz="1600" dirty="0"/>
          </a:p>
          <a:p>
            <a:pPr marL="342900" indent="-342900" algn="l">
              <a:spcAft>
                <a:spcPts val="500"/>
              </a:spcAft>
              <a:buSzPct val="100000"/>
              <a:buChar char="•"/>
            </a:pPr>
            <a:r>
              <a:rPr lang="en-US" sz="1600" dirty="0">
                <a:solidFill>
                  <a:srgbClr val="000000"/>
                </a:solidFill>
              </a:rPr>
              <a:t>Recruitment is ongoing — not a one-time effort</a:t>
            </a:r>
          </a:p>
          <a:p>
            <a:pPr marL="342900" indent="-342900" algn="l">
              <a:spcAft>
                <a:spcPts val="500"/>
              </a:spcAft>
              <a:buSzPct val="100000"/>
              <a:buChar char="•"/>
            </a:pPr>
            <a:r>
              <a:rPr lang="en-US" sz="1600" dirty="0">
                <a:solidFill>
                  <a:srgbClr val="000000"/>
                </a:solidFill>
              </a:rPr>
              <a:t>It also takes </a:t>
            </a:r>
            <a:r>
              <a:rPr lang="en-US" sz="1600" b="1" dirty="0">
                <a:solidFill>
                  <a:srgbClr val="000000"/>
                </a:solidFill>
              </a:rPr>
              <a:t>time! </a:t>
            </a:r>
            <a:r>
              <a:rPr lang="en-US" sz="1600" dirty="0">
                <a:solidFill>
                  <a:srgbClr val="000000"/>
                </a:solidFill>
              </a:rPr>
              <a:t>Not an instantaneous effort</a:t>
            </a:r>
          </a:p>
          <a:p>
            <a:pPr marL="342900" indent="-342900" algn="l">
              <a:spcAft>
                <a:spcPts val="500"/>
              </a:spcAft>
              <a:buSzPct val="100000"/>
              <a:buChar char="•"/>
            </a:pPr>
            <a:r>
              <a:rPr lang="en-US" sz="1600" dirty="0">
                <a:solidFill>
                  <a:srgbClr val="000000"/>
                </a:solidFill>
              </a:rPr>
              <a:t>Be creative in your hook – not everyone wants to come to a book-centric group</a:t>
            </a:r>
            <a:endParaRPr lang="en-US" sz="1600" dirty="0"/>
          </a:p>
        </p:txBody>
      </p:sp>
      <p:sp>
        <p:nvSpPr>
          <p:cNvPr id="4" name="Text 2"/>
          <p:cNvSpPr txBox="1"/>
          <p:nvPr/>
        </p:nvSpPr>
        <p:spPr>
          <a:xfrm>
            <a:off x="5303520" y="1188720"/>
            <a:ext cx="3383280" cy="3200400"/>
          </a:xfrm>
          <a:prstGeom prst="rect">
            <a:avLst/>
          </a:prstGeom>
          <a:solidFill>
            <a:srgbClr val="E0E0E0"/>
          </a:solidFill>
          <a:ln/>
        </p:spPr>
        <p:txBody>
          <a:bodyPr wrap="square" lIns="0" tIns="0" rIns="0" bIns="0" rtlCol="0" anchor="ctr"/>
          <a:lstStyle/>
          <a:p>
            <a:pPr marL="0" indent="0" algn="ctr">
              <a:buNone/>
            </a:pPr>
            <a:r>
              <a:rPr lang="en-US" sz="1100" dirty="0">
                <a:solidFill>
                  <a:srgbClr val="999999"/>
                </a:solidFill>
              </a:rPr>
              <a:t>[Add Photo:</a:t>
            </a:r>
            <a:endParaRPr lang="en-US" sz="1100" dirty="0"/>
          </a:p>
          <a:p>
            <a:pPr marL="0" indent="0" algn="ctr">
              <a:buNone/>
            </a:pPr>
            <a:r>
              <a:rPr lang="en-US" sz="1100" dirty="0">
                <a:solidFill>
                  <a:srgbClr val="999999"/>
                </a:solidFill>
              </a:rPr>
              <a:t>Booklet p.23 — Banks</a:t>
            </a:r>
            <a:endParaRPr lang="en-US" sz="1100" dirty="0"/>
          </a:p>
          <a:p>
            <a:pPr marL="0" indent="0" algn="ctr">
              <a:buNone/>
            </a:pPr>
            <a:r>
              <a:rPr lang="en-US" sz="1100" dirty="0">
                <a:solidFill>
                  <a:srgbClr val="999999"/>
                </a:solidFill>
              </a:rPr>
              <a:t>Rural Ramblers group photo]</a:t>
            </a:r>
            <a:endParaRPr lang="en-US" sz="1100" dirty="0"/>
          </a:p>
        </p:txBody>
      </p:sp>
      <p:pic>
        <p:nvPicPr>
          <p:cNvPr id="7" name="Picture 6">
            <a:extLst>
              <a:ext uri="{FF2B5EF4-FFF2-40B4-BE49-F238E27FC236}">
                <a16:creationId xmlns:a16="http://schemas.microsoft.com/office/drawing/2014/main" id="{E5C441C4-66D0-51DA-E348-BB6EB4B0B58F}"/>
              </a:ext>
            </a:extLst>
          </p:cNvPr>
          <p:cNvPicPr>
            <a:picLocks noChangeAspect="1"/>
          </p:cNvPicPr>
          <p:nvPr/>
        </p:nvPicPr>
        <p:blipFill>
          <a:blip r:embed="rId3"/>
          <a:stretch>
            <a:fillRect/>
          </a:stretch>
        </p:blipFill>
        <p:spPr>
          <a:xfrm>
            <a:off x="5105400" y="1005840"/>
            <a:ext cx="3926586" cy="381580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txBox="1">
            <a:spLocks noGrp="1"/>
          </p:cNvSpPr>
          <p:nvPr>
            <p:ph type="title" idx="101" hasCustomPrompt="1"/>
          </p:nvPr>
        </p:nvSpPr>
        <p:spPr>
          <a:xfrm>
            <a:off x="640080" y="228600"/>
            <a:ext cx="8046720" cy="777240"/>
          </a:xfrm>
          <a:prstGeom prst="rect">
            <a:avLst/>
          </a:prstGeom>
          <a:noFill/>
          <a:ln/>
        </p:spPr>
        <p:txBody>
          <a:bodyPr wrap="square" lIns="0" tIns="0" rIns="0" bIns="0" rtlCol="0" anchor="t"/>
          <a:lstStyle/>
          <a:p>
            <a:pPr marL="0" indent="0" algn="l">
              <a:buNone/>
            </a:pPr>
            <a:r>
              <a:rPr lang="en-US" sz="3400" b="1" dirty="0">
                <a:solidFill>
                  <a:srgbClr val="CC7A00"/>
                </a:solidFill>
              </a:rPr>
              <a:t>Launching Your Walking Group</a:t>
            </a:r>
            <a:endParaRPr lang="en-US" sz="3400" dirty="0"/>
          </a:p>
        </p:txBody>
      </p:sp>
      <p:sp>
        <p:nvSpPr>
          <p:cNvPr id="3" name="Text 1"/>
          <p:cNvSpPr txBox="1"/>
          <p:nvPr/>
        </p:nvSpPr>
        <p:spPr>
          <a:xfrm>
            <a:off x="640080" y="1188720"/>
            <a:ext cx="4389120" cy="2743200"/>
          </a:xfrm>
          <a:prstGeom prst="rect">
            <a:avLst/>
          </a:prstGeom>
          <a:noFill/>
          <a:ln/>
        </p:spPr>
        <p:txBody>
          <a:bodyPr wrap="square" lIns="0" tIns="0" rIns="0" bIns="0" rtlCol="0" anchor="t"/>
          <a:lstStyle/>
          <a:p>
            <a:pPr marL="342900" indent="-342900" algn="l">
              <a:spcAft>
                <a:spcPts val="600"/>
              </a:spcAft>
              <a:buSzPct val="100000"/>
              <a:buChar char="•"/>
            </a:pPr>
            <a:r>
              <a:rPr lang="en-US" sz="1600" dirty="0">
                <a:solidFill>
                  <a:srgbClr val="000000"/>
                </a:solidFill>
              </a:rPr>
              <a:t>Host a kick-off event to build group identity</a:t>
            </a:r>
            <a:endParaRPr lang="en-US" sz="1600" dirty="0"/>
          </a:p>
          <a:p>
            <a:pPr marL="342900" indent="-342900" algn="l">
              <a:spcAft>
                <a:spcPts val="600"/>
              </a:spcAft>
              <a:buSzPct val="100000"/>
              <a:buChar char="•"/>
            </a:pPr>
            <a:r>
              <a:rPr lang="en-US" sz="1600" dirty="0">
                <a:solidFill>
                  <a:srgbClr val="000000"/>
                </a:solidFill>
              </a:rPr>
              <a:t>Provide name tags and welcome kits</a:t>
            </a:r>
            <a:endParaRPr lang="en-US" sz="1600" dirty="0"/>
          </a:p>
          <a:p>
            <a:pPr marL="342900" indent="-342900" algn="l">
              <a:spcAft>
                <a:spcPts val="600"/>
              </a:spcAft>
              <a:buSzPct val="100000"/>
              <a:buChar char="•"/>
            </a:pPr>
            <a:r>
              <a:rPr lang="en-US" sz="1600" dirty="0">
                <a:solidFill>
                  <a:srgbClr val="000000"/>
                </a:solidFill>
              </a:rPr>
              <a:t>Let the group choose their own name</a:t>
            </a:r>
            <a:endParaRPr lang="en-US" sz="1600" dirty="0"/>
          </a:p>
          <a:p>
            <a:pPr marL="342900" indent="-342900" algn="l">
              <a:spcAft>
                <a:spcPts val="600"/>
              </a:spcAft>
              <a:buSzPct val="100000"/>
              <a:buChar char="•"/>
            </a:pPr>
            <a:r>
              <a:rPr lang="en-US" sz="1600" dirty="0">
                <a:solidFill>
                  <a:srgbClr val="000000"/>
                </a:solidFill>
              </a:rPr>
              <a:t>Establish group norms together</a:t>
            </a:r>
            <a:endParaRPr lang="en-US" sz="1600" dirty="0"/>
          </a:p>
          <a:p>
            <a:pPr marL="342900" indent="-342900" algn="l">
              <a:spcAft>
                <a:spcPts val="600"/>
              </a:spcAft>
              <a:buSzPct val="100000"/>
              <a:buChar char="•"/>
            </a:pPr>
            <a:r>
              <a:rPr lang="en-US" sz="1600" dirty="0">
                <a:solidFill>
                  <a:srgbClr val="000000"/>
                </a:solidFill>
              </a:rPr>
              <a:t>Set SMART goals as a group</a:t>
            </a:r>
            <a:endParaRPr lang="en-US" sz="1600" dirty="0"/>
          </a:p>
          <a:p>
            <a:pPr marL="342900" indent="-342900" algn="l">
              <a:spcAft>
                <a:spcPts val="600"/>
              </a:spcAft>
              <a:buSzPct val="100000"/>
              <a:buChar char="•"/>
            </a:pPr>
            <a:r>
              <a:rPr lang="en-US" sz="1600" dirty="0">
                <a:solidFill>
                  <a:srgbClr val="000000"/>
                </a:solidFill>
              </a:rPr>
              <a:t>Create a welcoming, inclusive atmosphere</a:t>
            </a:r>
            <a:endParaRPr lang="en-US" sz="1600" dirty="0"/>
          </a:p>
        </p:txBody>
      </p:sp>
      <p:sp>
        <p:nvSpPr>
          <p:cNvPr id="4" name="Text 2"/>
          <p:cNvSpPr txBox="1"/>
          <p:nvPr/>
        </p:nvSpPr>
        <p:spPr>
          <a:xfrm>
            <a:off x="640080" y="3931920"/>
            <a:ext cx="8046720" cy="1043940"/>
          </a:xfrm>
          <a:prstGeom prst="rect">
            <a:avLst/>
          </a:prstGeom>
          <a:solidFill>
            <a:srgbClr val="FFF3E0"/>
          </a:solidFill>
          <a:ln/>
        </p:spPr>
        <p:txBody>
          <a:bodyPr wrap="square" lIns="0" tIns="0" rIns="0" bIns="0" rtlCol="0" anchor="ctr"/>
          <a:lstStyle/>
          <a:p>
            <a:pPr marL="0" indent="0">
              <a:buNone/>
            </a:pPr>
            <a:endParaRPr lang="en-US" dirty="0"/>
          </a:p>
        </p:txBody>
      </p:sp>
      <p:sp>
        <p:nvSpPr>
          <p:cNvPr id="5" name="Text 3"/>
          <p:cNvSpPr txBox="1"/>
          <p:nvPr/>
        </p:nvSpPr>
        <p:spPr>
          <a:xfrm>
            <a:off x="777240" y="4023360"/>
            <a:ext cx="7772400" cy="640080"/>
          </a:xfrm>
          <a:prstGeom prst="rect">
            <a:avLst/>
          </a:prstGeom>
          <a:noFill/>
          <a:ln/>
        </p:spPr>
        <p:txBody>
          <a:bodyPr wrap="square" lIns="0" tIns="0" rIns="0" bIns="0" rtlCol="0" anchor="t"/>
          <a:lstStyle/>
          <a:p>
            <a:pPr marL="0" indent="0" algn="l">
              <a:buNone/>
            </a:pPr>
            <a:r>
              <a:rPr lang="en-US" sz="2000" b="1" dirty="0">
                <a:solidFill>
                  <a:srgbClr val="000000"/>
                </a:solidFill>
              </a:rPr>
              <a:t>Oregon group names: </a:t>
            </a:r>
            <a:r>
              <a:rPr lang="en-US" sz="2000" dirty="0">
                <a:solidFill>
                  <a:srgbClr val="000000"/>
                </a:solidFill>
              </a:rPr>
              <a:t>Walk On! Gold Beach  •  Redmond Roamers  •  Heart &amp; Sole  •  Shake, Rattle, and Stroll  •  Siuslaw Wind Walkers  •  Pendleton Walkie Talkies  •  Rural Ramblers  •  High Desert Hoofers  •  Social Sneakers</a:t>
            </a:r>
            <a:endParaRPr lang="en-US" sz="2000" dirty="0"/>
          </a:p>
        </p:txBody>
      </p:sp>
      <p:pic>
        <p:nvPicPr>
          <p:cNvPr id="8" name="Picture 7">
            <a:extLst>
              <a:ext uri="{FF2B5EF4-FFF2-40B4-BE49-F238E27FC236}">
                <a16:creationId xmlns:a16="http://schemas.microsoft.com/office/drawing/2014/main" id="{8196D050-D54E-D0BA-805C-C5FEAB0DBE26}"/>
              </a:ext>
            </a:extLst>
          </p:cNvPr>
          <p:cNvPicPr>
            <a:picLocks noChangeAspect="1"/>
          </p:cNvPicPr>
          <p:nvPr/>
        </p:nvPicPr>
        <p:blipFill>
          <a:blip r:embed="rId3"/>
          <a:stretch>
            <a:fillRect/>
          </a:stretch>
        </p:blipFill>
        <p:spPr>
          <a:xfrm>
            <a:off x="5742432" y="822960"/>
            <a:ext cx="2505456" cy="313182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1"/>
          <p:cNvSpPr txBox="1">
            <a:spLocks noGrp="1"/>
          </p:cNvSpPr>
          <p:nvPr>
            <p:ph type="title" idx="101" hasCustomPrompt="1"/>
          </p:nvPr>
        </p:nvSpPr>
        <p:spPr>
          <a:xfrm>
            <a:off x="640080" y="228600"/>
            <a:ext cx="8046720" cy="777240"/>
          </a:xfrm>
          <a:prstGeom prst="rect">
            <a:avLst/>
          </a:prstGeom>
          <a:noFill/>
          <a:ln/>
        </p:spPr>
        <p:txBody>
          <a:bodyPr wrap="square" lIns="0" tIns="0" rIns="0" bIns="0" rtlCol="0" anchor="t"/>
          <a:lstStyle/>
          <a:p>
            <a:pPr marL="0" indent="0" algn="l">
              <a:buNone/>
            </a:pPr>
            <a:r>
              <a:rPr lang="en-US" sz="3400" b="1" dirty="0">
                <a:solidFill>
                  <a:srgbClr val="CC7A00"/>
                </a:solidFill>
              </a:rPr>
              <a:t>Leading Weekly Walks</a:t>
            </a:r>
            <a:endParaRPr lang="en-US" sz="3400" dirty="0"/>
          </a:p>
        </p:txBody>
      </p:sp>
      <p:sp>
        <p:nvSpPr>
          <p:cNvPr id="3" name="Text 1"/>
          <p:cNvSpPr txBox="1"/>
          <p:nvPr/>
        </p:nvSpPr>
        <p:spPr>
          <a:xfrm>
            <a:off x="640080" y="1188720"/>
            <a:ext cx="4389120" cy="320040"/>
          </a:xfrm>
          <a:prstGeom prst="rect">
            <a:avLst/>
          </a:prstGeom>
          <a:noFill/>
          <a:ln/>
        </p:spPr>
        <p:txBody>
          <a:bodyPr wrap="square" lIns="0" tIns="0" rIns="0" bIns="0" rtlCol="0" anchor="t"/>
          <a:lstStyle/>
          <a:p>
            <a:pPr marL="0" indent="0" algn="l">
              <a:buNone/>
            </a:pPr>
            <a:r>
              <a:rPr lang="en-US" sz="1600" b="1" dirty="0">
                <a:solidFill>
                  <a:srgbClr val="CC7A00"/>
                </a:solidFill>
              </a:rPr>
              <a:t>Typical 60-Minute Session</a:t>
            </a:r>
            <a:endParaRPr lang="en-US" sz="1600" dirty="0"/>
          </a:p>
        </p:txBody>
      </p:sp>
      <p:sp>
        <p:nvSpPr>
          <p:cNvPr id="4" name="Text 2"/>
          <p:cNvSpPr txBox="1"/>
          <p:nvPr/>
        </p:nvSpPr>
        <p:spPr>
          <a:xfrm>
            <a:off x="640080" y="1600200"/>
            <a:ext cx="4389120" cy="1188720"/>
          </a:xfrm>
          <a:prstGeom prst="rect">
            <a:avLst/>
          </a:prstGeom>
          <a:noFill/>
          <a:ln/>
        </p:spPr>
        <p:txBody>
          <a:bodyPr wrap="square" lIns="0" tIns="0" rIns="0" bIns="0" rtlCol="0" anchor="t"/>
          <a:lstStyle/>
          <a:p>
            <a:pPr marL="342900" indent="-342900" algn="l">
              <a:spcAft>
                <a:spcPts val="400"/>
              </a:spcAft>
              <a:buSzPct val="100000"/>
              <a:buChar char="•"/>
            </a:pPr>
            <a:r>
              <a:rPr lang="en-US" sz="1500" dirty="0">
                <a:solidFill>
                  <a:srgbClr val="000000"/>
                </a:solidFill>
              </a:rPr>
              <a:t>10 min: Check-in, warm-up, stretching</a:t>
            </a:r>
            <a:endParaRPr lang="en-US" sz="1500" dirty="0"/>
          </a:p>
          <a:p>
            <a:pPr marL="342900" indent="-342900" algn="l">
              <a:spcAft>
                <a:spcPts val="400"/>
              </a:spcAft>
              <a:buSzPct val="100000"/>
              <a:buChar char="•"/>
            </a:pPr>
            <a:r>
              <a:rPr lang="en-US" sz="1500" dirty="0">
                <a:solidFill>
                  <a:srgbClr val="000000"/>
                </a:solidFill>
              </a:rPr>
              <a:t>30–45 min: Walking (at group pace)</a:t>
            </a:r>
            <a:endParaRPr lang="en-US" sz="1500" dirty="0"/>
          </a:p>
          <a:p>
            <a:pPr marL="342900" indent="-342900" algn="l">
              <a:spcAft>
                <a:spcPts val="400"/>
              </a:spcAft>
              <a:buSzPct val="100000"/>
              <a:buChar char="•"/>
            </a:pPr>
            <a:r>
              <a:rPr lang="en-US" sz="1500" dirty="0">
                <a:solidFill>
                  <a:srgbClr val="000000"/>
                </a:solidFill>
              </a:rPr>
              <a:t>5 min: Cool-down and stretching</a:t>
            </a:r>
            <a:endParaRPr lang="en-US" sz="1500" dirty="0"/>
          </a:p>
        </p:txBody>
      </p:sp>
      <p:sp>
        <p:nvSpPr>
          <p:cNvPr id="5" name="Text 3"/>
          <p:cNvSpPr txBox="1"/>
          <p:nvPr/>
        </p:nvSpPr>
        <p:spPr>
          <a:xfrm>
            <a:off x="640080" y="2834640"/>
            <a:ext cx="4389120" cy="320040"/>
          </a:xfrm>
          <a:prstGeom prst="rect">
            <a:avLst/>
          </a:prstGeom>
          <a:noFill/>
          <a:ln/>
        </p:spPr>
        <p:txBody>
          <a:bodyPr wrap="square" lIns="0" tIns="0" rIns="0" bIns="0" rtlCol="0" anchor="t"/>
          <a:lstStyle/>
          <a:p>
            <a:pPr marL="0" indent="0" algn="l">
              <a:buNone/>
            </a:pPr>
            <a:r>
              <a:rPr lang="en-US" sz="1600" b="1" dirty="0">
                <a:solidFill>
                  <a:srgbClr val="CC7A00"/>
                </a:solidFill>
              </a:rPr>
              <a:t>Accommodating Different Paces</a:t>
            </a:r>
            <a:endParaRPr lang="en-US" sz="1600" dirty="0"/>
          </a:p>
        </p:txBody>
      </p:sp>
      <p:sp>
        <p:nvSpPr>
          <p:cNvPr id="6" name="Text 4"/>
          <p:cNvSpPr txBox="1"/>
          <p:nvPr/>
        </p:nvSpPr>
        <p:spPr>
          <a:xfrm>
            <a:off x="640080" y="3200400"/>
            <a:ext cx="4389120" cy="1554480"/>
          </a:xfrm>
          <a:prstGeom prst="rect">
            <a:avLst/>
          </a:prstGeom>
          <a:noFill/>
          <a:ln/>
        </p:spPr>
        <p:txBody>
          <a:bodyPr wrap="square" lIns="0" tIns="0" rIns="0" bIns="0" rtlCol="0" anchor="t"/>
          <a:lstStyle/>
          <a:p>
            <a:pPr marL="342900" indent="-342900" algn="l">
              <a:spcAft>
                <a:spcPts val="400"/>
              </a:spcAft>
              <a:buSzPct val="100000"/>
              <a:buChar char="•"/>
            </a:pPr>
            <a:r>
              <a:rPr lang="en-US" sz="1500" dirty="0">
                <a:solidFill>
                  <a:srgbClr val="000000"/>
                </a:solidFill>
              </a:rPr>
              <a:t>Use a buddy system for different pace groups</a:t>
            </a:r>
            <a:endParaRPr lang="en-US" sz="1500" dirty="0"/>
          </a:p>
          <a:p>
            <a:pPr marL="342900" indent="-342900" algn="l">
              <a:spcAft>
                <a:spcPts val="400"/>
              </a:spcAft>
              <a:buSzPct val="100000"/>
              <a:buChar char="•"/>
            </a:pPr>
            <a:r>
              <a:rPr lang="en-US" sz="1500" dirty="0">
                <a:solidFill>
                  <a:srgbClr val="000000"/>
                </a:solidFill>
              </a:rPr>
              <a:t>Rule: no one walks alone — fastest walkers loop back</a:t>
            </a:r>
            <a:endParaRPr lang="en-US" sz="1500" dirty="0"/>
          </a:p>
          <a:p>
            <a:pPr marL="342900" indent="-342900" algn="l">
              <a:spcAft>
                <a:spcPts val="400"/>
              </a:spcAft>
              <a:buSzPct val="100000"/>
              <a:buChar char="•"/>
            </a:pPr>
            <a:r>
              <a:rPr lang="en-US" sz="1500" dirty="0">
                <a:solidFill>
                  <a:srgbClr val="000000"/>
                </a:solidFill>
              </a:rPr>
              <a:t>Organize into subgroups by walking speed</a:t>
            </a:r>
            <a:endParaRPr lang="en-US" sz="1500" dirty="0"/>
          </a:p>
          <a:p>
            <a:pPr marL="342900" indent="-342900" algn="l">
              <a:spcAft>
                <a:spcPts val="400"/>
              </a:spcAft>
              <a:buSzPct val="100000"/>
              <a:buChar char="•"/>
            </a:pPr>
            <a:r>
              <a:rPr lang="en-US" sz="1500" dirty="0">
                <a:solidFill>
                  <a:srgbClr val="000000"/>
                </a:solidFill>
              </a:rPr>
              <a:t>Carry a first aid kit and emergency contacts</a:t>
            </a:r>
            <a:endParaRPr lang="en-US" sz="1500" dirty="0"/>
          </a:p>
        </p:txBody>
      </p:sp>
      <p:pic>
        <p:nvPicPr>
          <p:cNvPr id="9" name="Picture 8" descr="No photo description available.">
            <a:extLst>
              <a:ext uri="{FF2B5EF4-FFF2-40B4-BE49-F238E27FC236}">
                <a16:creationId xmlns:a16="http://schemas.microsoft.com/office/drawing/2014/main" id="{6E29A407-D6D0-36A6-D451-77366F62F138}"/>
              </a:ext>
            </a:extLst>
          </p:cNvPr>
          <p:cNvPicPr>
            <a:picLocks noChangeAspect="1"/>
          </p:cNvPicPr>
          <p:nvPr/>
        </p:nvPicPr>
        <p:blipFill>
          <a:blip r:embed="rId3"/>
          <a:stretch>
            <a:fillRect/>
          </a:stretch>
        </p:blipFill>
        <p:spPr>
          <a:xfrm>
            <a:off x="5300376" y="181060"/>
            <a:ext cx="3691224" cy="4781379"/>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1"/>
          <p:cNvSpPr txBox="1">
            <a:spLocks noGrp="1"/>
          </p:cNvSpPr>
          <p:nvPr>
            <p:ph type="title" idx="101" hasCustomPrompt="1"/>
          </p:nvPr>
        </p:nvSpPr>
        <p:spPr>
          <a:xfrm>
            <a:off x="640080" y="228600"/>
            <a:ext cx="8046720" cy="777240"/>
          </a:xfrm>
          <a:prstGeom prst="rect">
            <a:avLst/>
          </a:prstGeom>
          <a:noFill/>
          <a:ln/>
        </p:spPr>
        <p:txBody>
          <a:bodyPr wrap="square" lIns="0" tIns="0" rIns="0" bIns="0" rtlCol="0" anchor="t"/>
          <a:lstStyle/>
          <a:p>
            <a:pPr marL="0" indent="0" algn="l">
              <a:buNone/>
            </a:pPr>
            <a:r>
              <a:rPr lang="en-US" sz="3400" b="1" dirty="0">
                <a:solidFill>
                  <a:srgbClr val="CC7A00"/>
                </a:solidFill>
              </a:rPr>
              <a:t>Identifying and Training Peer Leaders</a:t>
            </a:r>
            <a:endParaRPr lang="en-US" sz="3400" dirty="0"/>
          </a:p>
        </p:txBody>
      </p:sp>
      <p:sp>
        <p:nvSpPr>
          <p:cNvPr id="3" name="Text 1"/>
          <p:cNvSpPr txBox="1"/>
          <p:nvPr/>
        </p:nvSpPr>
        <p:spPr>
          <a:xfrm>
            <a:off x="640080" y="1188720"/>
            <a:ext cx="4389120" cy="320040"/>
          </a:xfrm>
          <a:prstGeom prst="rect">
            <a:avLst/>
          </a:prstGeom>
          <a:noFill/>
          <a:ln/>
        </p:spPr>
        <p:txBody>
          <a:bodyPr wrap="square" lIns="0" tIns="0" rIns="0" bIns="0" rtlCol="0" anchor="t"/>
          <a:lstStyle/>
          <a:p>
            <a:pPr marL="0" indent="0" algn="l">
              <a:buNone/>
            </a:pPr>
            <a:r>
              <a:rPr lang="en-US" sz="1600" b="1" dirty="0">
                <a:solidFill>
                  <a:srgbClr val="000000"/>
                </a:solidFill>
              </a:rPr>
              <a:t>Look for participants who:</a:t>
            </a:r>
            <a:endParaRPr lang="en-US" sz="1600" dirty="0"/>
          </a:p>
        </p:txBody>
      </p:sp>
      <p:sp>
        <p:nvSpPr>
          <p:cNvPr id="4" name="Text 2"/>
          <p:cNvSpPr txBox="1"/>
          <p:nvPr/>
        </p:nvSpPr>
        <p:spPr>
          <a:xfrm>
            <a:off x="640080" y="1554480"/>
            <a:ext cx="4389120" cy="1554480"/>
          </a:xfrm>
          <a:prstGeom prst="rect">
            <a:avLst/>
          </a:prstGeom>
          <a:noFill/>
          <a:ln/>
        </p:spPr>
        <p:txBody>
          <a:bodyPr wrap="square" lIns="0" tIns="0" rIns="0" bIns="0" rtlCol="0" anchor="t"/>
          <a:lstStyle/>
          <a:p>
            <a:pPr marL="342900" indent="-342900" algn="l">
              <a:spcAft>
                <a:spcPts val="400"/>
              </a:spcAft>
              <a:buSzPct val="100000"/>
              <a:buChar char="•"/>
            </a:pPr>
            <a:r>
              <a:rPr lang="en-US" sz="1500" dirty="0">
                <a:solidFill>
                  <a:srgbClr val="000000"/>
                </a:solidFill>
              </a:rPr>
              <a:t>Show initiative and enthusiasm</a:t>
            </a:r>
            <a:endParaRPr lang="en-US" sz="1500" dirty="0"/>
          </a:p>
          <a:p>
            <a:pPr marL="342900" indent="-342900" algn="l">
              <a:spcAft>
                <a:spcPts val="400"/>
              </a:spcAft>
              <a:buSzPct val="100000"/>
              <a:buChar char="•"/>
            </a:pPr>
            <a:r>
              <a:rPr lang="en-US" sz="1500" dirty="0">
                <a:solidFill>
                  <a:srgbClr val="000000"/>
                </a:solidFill>
              </a:rPr>
              <a:t>Naturally encourage and support others</a:t>
            </a:r>
            <a:endParaRPr lang="en-US" sz="1500" dirty="0"/>
          </a:p>
          <a:p>
            <a:pPr marL="342900" indent="-342900" algn="l">
              <a:spcAft>
                <a:spcPts val="400"/>
              </a:spcAft>
              <a:buSzPct val="100000"/>
              <a:buChar char="•"/>
            </a:pPr>
            <a:r>
              <a:rPr lang="en-US" sz="1500" dirty="0">
                <a:solidFill>
                  <a:srgbClr val="000000"/>
                </a:solidFill>
              </a:rPr>
              <a:t>Are reliable and consistently attend</a:t>
            </a:r>
            <a:endParaRPr lang="en-US" sz="1500" dirty="0"/>
          </a:p>
          <a:p>
            <a:pPr marL="342900" indent="-342900" algn="l">
              <a:spcAft>
                <a:spcPts val="400"/>
              </a:spcAft>
              <a:buSzPct val="100000"/>
              <a:buChar char="•"/>
            </a:pPr>
            <a:r>
              <a:rPr lang="en-US" sz="1500" dirty="0">
                <a:solidFill>
                  <a:srgbClr val="000000"/>
                </a:solidFill>
              </a:rPr>
              <a:t>Can be trained to lead walks independently</a:t>
            </a:r>
            <a:endParaRPr lang="en-US" sz="1500" dirty="0"/>
          </a:p>
        </p:txBody>
      </p:sp>
      <p:sp>
        <p:nvSpPr>
          <p:cNvPr id="5" name="Text 3"/>
          <p:cNvSpPr txBox="1"/>
          <p:nvPr/>
        </p:nvSpPr>
        <p:spPr>
          <a:xfrm>
            <a:off x="640080" y="3108960"/>
            <a:ext cx="4389120" cy="320040"/>
          </a:xfrm>
          <a:prstGeom prst="rect">
            <a:avLst/>
          </a:prstGeom>
          <a:noFill/>
          <a:ln/>
        </p:spPr>
        <p:txBody>
          <a:bodyPr wrap="square" lIns="0" tIns="0" rIns="0" bIns="0" rtlCol="0" anchor="t"/>
          <a:lstStyle/>
          <a:p>
            <a:pPr marL="0" indent="0" algn="l">
              <a:buNone/>
            </a:pPr>
            <a:r>
              <a:rPr lang="en-US" sz="1600" b="1" dirty="0">
                <a:solidFill>
                  <a:srgbClr val="000000"/>
                </a:solidFill>
              </a:rPr>
              <a:t>Why peer leaders matter:</a:t>
            </a:r>
            <a:endParaRPr lang="en-US" sz="1600" dirty="0"/>
          </a:p>
        </p:txBody>
      </p:sp>
      <p:sp>
        <p:nvSpPr>
          <p:cNvPr id="6" name="Text 4"/>
          <p:cNvSpPr txBox="1"/>
          <p:nvPr/>
        </p:nvSpPr>
        <p:spPr>
          <a:xfrm>
            <a:off x="640080" y="3474720"/>
            <a:ext cx="4389120" cy="1371600"/>
          </a:xfrm>
          <a:prstGeom prst="rect">
            <a:avLst/>
          </a:prstGeom>
          <a:noFill/>
          <a:ln/>
        </p:spPr>
        <p:txBody>
          <a:bodyPr wrap="square" lIns="0" tIns="0" rIns="0" bIns="0" rtlCol="0" anchor="t"/>
          <a:lstStyle/>
          <a:p>
            <a:pPr marL="342900" indent="-342900" algn="l">
              <a:spcAft>
                <a:spcPts val="400"/>
              </a:spcAft>
              <a:buSzPct val="100000"/>
              <a:buChar char="•"/>
            </a:pPr>
            <a:r>
              <a:rPr lang="en-US" sz="1500" dirty="0">
                <a:solidFill>
                  <a:srgbClr val="000000"/>
                </a:solidFill>
              </a:rPr>
              <a:t>Distribute leadership beyond library staff</a:t>
            </a:r>
            <a:endParaRPr lang="en-US" sz="1500" dirty="0"/>
          </a:p>
          <a:p>
            <a:pPr marL="342900" indent="-342900" algn="l">
              <a:spcAft>
                <a:spcPts val="400"/>
              </a:spcAft>
              <a:buSzPct val="100000"/>
              <a:buChar char="•"/>
            </a:pPr>
            <a:r>
              <a:rPr lang="en-US" sz="1500" dirty="0">
                <a:solidFill>
                  <a:srgbClr val="000000"/>
                </a:solidFill>
              </a:rPr>
              <a:t>Build community ownership of the program</a:t>
            </a:r>
            <a:endParaRPr lang="en-US" sz="1500" dirty="0"/>
          </a:p>
          <a:p>
            <a:pPr marL="342900" indent="-342900" algn="l">
              <a:spcAft>
                <a:spcPts val="400"/>
              </a:spcAft>
              <a:buSzPct val="100000"/>
              <a:buChar char="•"/>
            </a:pPr>
            <a:r>
              <a:rPr lang="en-US" sz="1500" dirty="0">
                <a:solidFill>
                  <a:srgbClr val="000000"/>
                </a:solidFill>
              </a:rPr>
              <a:t>Critical for long-term sustainability</a:t>
            </a:r>
            <a:endParaRPr lang="en-US" sz="1500" dirty="0"/>
          </a:p>
          <a:p>
            <a:pPr marL="342900" indent="-342900" algn="l">
              <a:spcAft>
                <a:spcPts val="400"/>
              </a:spcAft>
              <a:buSzPct val="100000"/>
              <a:buChar char="•"/>
            </a:pPr>
            <a:r>
              <a:rPr lang="en-US" sz="1500" dirty="0">
                <a:solidFill>
                  <a:srgbClr val="000000"/>
                </a:solidFill>
              </a:rPr>
              <a:t>Groups can continue even when staff changes</a:t>
            </a:r>
            <a:endParaRPr lang="en-US" sz="1500" dirty="0"/>
          </a:p>
        </p:txBody>
      </p:sp>
      <p:pic>
        <p:nvPicPr>
          <p:cNvPr id="9" name="Picture 8" descr="No photo description available.">
            <a:extLst>
              <a:ext uri="{FF2B5EF4-FFF2-40B4-BE49-F238E27FC236}">
                <a16:creationId xmlns:a16="http://schemas.microsoft.com/office/drawing/2014/main" id="{DF22750E-43D1-1DFC-A4A6-32C17894E28B}"/>
              </a:ext>
            </a:extLst>
          </p:cNvPr>
          <p:cNvPicPr>
            <a:picLocks noChangeAspect="1"/>
          </p:cNvPicPr>
          <p:nvPr/>
        </p:nvPicPr>
        <p:blipFill>
          <a:blip r:embed="rId3"/>
          <a:stretch>
            <a:fillRect/>
          </a:stretch>
        </p:blipFill>
        <p:spPr>
          <a:xfrm>
            <a:off x="4844414" y="856297"/>
            <a:ext cx="4200526" cy="4200526"/>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1"/>
          <p:cNvSpPr txBox="1">
            <a:spLocks noGrp="1"/>
          </p:cNvSpPr>
          <p:nvPr>
            <p:ph type="title" idx="101" hasCustomPrompt="1"/>
          </p:nvPr>
        </p:nvSpPr>
        <p:spPr>
          <a:xfrm>
            <a:off x="640080" y="228600"/>
            <a:ext cx="8046720" cy="777240"/>
          </a:xfrm>
          <a:prstGeom prst="rect">
            <a:avLst/>
          </a:prstGeom>
          <a:noFill/>
          <a:ln/>
        </p:spPr>
        <p:txBody>
          <a:bodyPr wrap="square" lIns="0" tIns="0" rIns="0" bIns="0" rtlCol="0" anchor="t"/>
          <a:lstStyle/>
          <a:p>
            <a:pPr marL="0" indent="0" algn="l">
              <a:buNone/>
            </a:pPr>
            <a:r>
              <a:rPr lang="en-US" sz="3400" b="1" dirty="0">
                <a:solidFill>
                  <a:srgbClr val="CC7A00"/>
                </a:solidFill>
              </a:rPr>
              <a:t>Oregon Walking Groups: A Sampler</a:t>
            </a:r>
            <a:endParaRPr lang="en-US" sz="3400" dirty="0"/>
          </a:p>
        </p:txBody>
      </p:sp>
      <p:sp>
        <p:nvSpPr>
          <p:cNvPr id="3" name="Text 1"/>
          <p:cNvSpPr txBox="1"/>
          <p:nvPr/>
        </p:nvSpPr>
        <p:spPr>
          <a:xfrm>
            <a:off x="640080" y="1188720"/>
            <a:ext cx="2468880" cy="320040"/>
          </a:xfrm>
          <a:prstGeom prst="rect">
            <a:avLst/>
          </a:prstGeom>
          <a:noFill/>
          <a:ln/>
        </p:spPr>
        <p:txBody>
          <a:bodyPr wrap="square" lIns="0" tIns="0" rIns="0" bIns="0" rtlCol="0" anchor="t"/>
          <a:lstStyle/>
          <a:p>
            <a:pPr marL="0" indent="0" algn="l">
              <a:buNone/>
            </a:pPr>
            <a:r>
              <a:rPr lang="en-US" sz="1300" b="1" dirty="0">
                <a:solidFill>
                  <a:srgbClr val="CC7A00"/>
                </a:solidFill>
              </a:rPr>
              <a:t>Group Name</a:t>
            </a:r>
            <a:endParaRPr lang="en-US" sz="1300" dirty="0"/>
          </a:p>
        </p:txBody>
      </p:sp>
      <p:sp>
        <p:nvSpPr>
          <p:cNvPr id="4" name="Text 2"/>
          <p:cNvSpPr txBox="1"/>
          <p:nvPr/>
        </p:nvSpPr>
        <p:spPr>
          <a:xfrm>
            <a:off x="3200400" y="1188720"/>
            <a:ext cx="2011680" cy="320040"/>
          </a:xfrm>
          <a:prstGeom prst="rect">
            <a:avLst/>
          </a:prstGeom>
          <a:noFill/>
          <a:ln/>
        </p:spPr>
        <p:txBody>
          <a:bodyPr wrap="square" lIns="0" tIns="0" rIns="0" bIns="0" rtlCol="0" anchor="t"/>
          <a:lstStyle/>
          <a:p>
            <a:pPr marL="0" indent="0" algn="l">
              <a:buNone/>
            </a:pPr>
            <a:r>
              <a:rPr lang="en-US" sz="1300" b="1" dirty="0">
                <a:solidFill>
                  <a:srgbClr val="CC7A00"/>
                </a:solidFill>
              </a:rPr>
              <a:t>Library</a:t>
            </a:r>
            <a:endParaRPr lang="en-US" sz="1300" dirty="0"/>
          </a:p>
        </p:txBody>
      </p:sp>
      <p:sp>
        <p:nvSpPr>
          <p:cNvPr id="5" name="Text 3"/>
          <p:cNvSpPr txBox="1"/>
          <p:nvPr/>
        </p:nvSpPr>
        <p:spPr>
          <a:xfrm>
            <a:off x="5303520" y="1188720"/>
            <a:ext cx="3383280" cy="320040"/>
          </a:xfrm>
          <a:prstGeom prst="rect">
            <a:avLst/>
          </a:prstGeom>
          <a:noFill/>
          <a:ln/>
        </p:spPr>
        <p:txBody>
          <a:bodyPr wrap="square" lIns="0" tIns="0" rIns="0" bIns="0" rtlCol="0" anchor="t"/>
          <a:lstStyle/>
          <a:p>
            <a:pPr marL="0" indent="0" algn="l">
              <a:buNone/>
            </a:pPr>
            <a:r>
              <a:rPr lang="en-US" sz="1300" b="1" dirty="0">
                <a:solidFill>
                  <a:srgbClr val="CC7A00"/>
                </a:solidFill>
              </a:rPr>
              <a:t>What Made It Special</a:t>
            </a:r>
            <a:endParaRPr lang="en-US" sz="1300" dirty="0"/>
          </a:p>
        </p:txBody>
      </p:sp>
      <p:sp>
        <p:nvSpPr>
          <p:cNvPr id="6" name="Text 4"/>
          <p:cNvSpPr txBox="1"/>
          <p:nvPr/>
        </p:nvSpPr>
        <p:spPr>
          <a:xfrm>
            <a:off x="640080" y="1508760"/>
            <a:ext cx="8046720" cy="18288"/>
          </a:xfrm>
          <a:prstGeom prst="rect">
            <a:avLst/>
          </a:prstGeom>
          <a:solidFill>
            <a:srgbClr val="CC7A00"/>
          </a:solidFill>
          <a:ln/>
        </p:spPr>
        <p:txBody>
          <a:bodyPr wrap="square" lIns="0" tIns="0" rIns="0" bIns="0" rtlCol="0" anchor="ctr"/>
          <a:lstStyle/>
          <a:p>
            <a:pPr marL="0" indent="0">
              <a:buNone/>
            </a:pPr>
            <a:endParaRPr lang="en-US" dirty="0"/>
          </a:p>
        </p:txBody>
      </p:sp>
      <p:sp>
        <p:nvSpPr>
          <p:cNvPr id="7" name="Text 5"/>
          <p:cNvSpPr txBox="1"/>
          <p:nvPr/>
        </p:nvSpPr>
        <p:spPr>
          <a:xfrm>
            <a:off x="640080" y="1627632"/>
            <a:ext cx="8046720" cy="365760"/>
          </a:xfrm>
          <a:prstGeom prst="rect">
            <a:avLst/>
          </a:prstGeom>
          <a:solidFill>
            <a:srgbClr val="FFF8F0"/>
          </a:solidFill>
          <a:ln/>
        </p:spPr>
        <p:txBody>
          <a:bodyPr wrap="square" lIns="0" tIns="0" rIns="0" bIns="0" rtlCol="0" anchor="ctr"/>
          <a:lstStyle/>
          <a:p>
            <a:pPr marL="0" indent="0">
              <a:buNone/>
            </a:pPr>
            <a:endParaRPr lang="en-US" dirty="0"/>
          </a:p>
        </p:txBody>
      </p:sp>
      <p:sp>
        <p:nvSpPr>
          <p:cNvPr id="8" name="Text 6"/>
          <p:cNvSpPr txBox="1"/>
          <p:nvPr/>
        </p:nvSpPr>
        <p:spPr>
          <a:xfrm>
            <a:off x="685800" y="1645920"/>
            <a:ext cx="2423160" cy="329184"/>
          </a:xfrm>
          <a:prstGeom prst="rect">
            <a:avLst/>
          </a:prstGeom>
          <a:noFill/>
          <a:ln/>
        </p:spPr>
        <p:txBody>
          <a:bodyPr wrap="square" lIns="0" tIns="0" rIns="0" bIns="0" rtlCol="0" anchor="ctr"/>
          <a:lstStyle/>
          <a:p>
            <a:pPr marL="0" indent="0" algn="l">
              <a:buNone/>
            </a:pPr>
            <a:r>
              <a:rPr lang="en-US" sz="1200" b="1" dirty="0">
                <a:solidFill>
                  <a:srgbClr val="000000"/>
                </a:solidFill>
              </a:rPr>
              <a:t>Siuslaw Wind Walkers</a:t>
            </a:r>
            <a:endParaRPr lang="en-US" sz="1200" dirty="0"/>
          </a:p>
        </p:txBody>
      </p:sp>
      <p:sp>
        <p:nvSpPr>
          <p:cNvPr id="9" name="Text 7"/>
          <p:cNvSpPr txBox="1"/>
          <p:nvPr/>
        </p:nvSpPr>
        <p:spPr>
          <a:xfrm>
            <a:off x="3200400" y="1645920"/>
            <a:ext cx="2011680" cy="329184"/>
          </a:xfrm>
          <a:prstGeom prst="rect">
            <a:avLst/>
          </a:prstGeom>
          <a:noFill/>
          <a:ln/>
        </p:spPr>
        <p:txBody>
          <a:bodyPr wrap="square" lIns="0" tIns="0" rIns="0" bIns="0" rtlCol="0" anchor="ctr"/>
          <a:lstStyle/>
          <a:p>
            <a:pPr marL="0" indent="0" algn="l">
              <a:buNone/>
            </a:pPr>
            <a:r>
              <a:rPr lang="en-US" sz="1200" dirty="0">
                <a:solidFill>
                  <a:srgbClr val="555555"/>
                </a:solidFill>
              </a:rPr>
              <a:t>Florence</a:t>
            </a:r>
            <a:endParaRPr lang="en-US" sz="1200" dirty="0"/>
          </a:p>
        </p:txBody>
      </p:sp>
      <p:sp>
        <p:nvSpPr>
          <p:cNvPr id="10" name="Text 8"/>
          <p:cNvSpPr txBox="1"/>
          <p:nvPr/>
        </p:nvSpPr>
        <p:spPr>
          <a:xfrm>
            <a:off x="5303520" y="1645920"/>
            <a:ext cx="3337560" cy="329184"/>
          </a:xfrm>
          <a:prstGeom prst="rect">
            <a:avLst/>
          </a:prstGeom>
          <a:noFill/>
          <a:ln/>
        </p:spPr>
        <p:txBody>
          <a:bodyPr wrap="square" lIns="0" tIns="0" rIns="0" bIns="0" rtlCol="0" anchor="ctr"/>
          <a:lstStyle/>
          <a:p>
            <a:pPr marL="0" indent="0" algn="l">
              <a:buNone/>
            </a:pPr>
            <a:r>
              <a:rPr lang="en-US" sz="1100" dirty="0">
                <a:solidFill>
                  <a:srgbClr val="000000"/>
                </a:solidFill>
              </a:rPr>
              <a:t>10-route map with City; 2,000+ brochures</a:t>
            </a:r>
            <a:endParaRPr lang="en-US" sz="1100" dirty="0"/>
          </a:p>
        </p:txBody>
      </p:sp>
      <p:sp>
        <p:nvSpPr>
          <p:cNvPr id="11" name="Text 9"/>
          <p:cNvSpPr txBox="1"/>
          <p:nvPr/>
        </p:nvSpPr>
        <p:spPr>
          <a:xfrm>
            <a:off x="640080" y="2011680"/>
            <a:ext cx="8046720" cy="365760"/>
          </a:xfrm>
          <a:prstGeom prst="rect">
            <a:avLst/>
          </a:prstGeom>
          <a:solidFill>
            <a:srgbClr val="FFFFFF"/>
          </a:solidFill>
          <a:ln/>
        </p:spPr>
        <p:txBody>
          <a:bodyPr wrap="square" lIns="0" tIns="0" rIns="0" bIns="0" rtlCol="0" anchor="ctr"/>
          <a:lstStyle/>
          <a:p>
            <a:pPr marL="0" indent="0">
              <a:buNone/>
            </a:pPr>
            <a:endParaRPr lang="en-US" dirty="0"/>
          </a:p>
        </p:txBody>
      </p:sp>
      <p:sp>
        <p:nvSpPr>
          <p:cNvPr id="12" name="Text 10"/>
          <p:cNvSpPr txBox="1"/>
          <p:nvPr/>
        </p:nvSpPr>
        <p:spPr>
          <a:xfrm>
            <a:off x="685800" y="2029968"/>
            <a:ext cx="2423160" cy="329184"/>
          </a:xfrm>
          <a:prstGeom prst="rect">
            <a:avLst/>
          </a:prstGeom>
          <a:noFill/>
          <a:ln/>
        </p:spPr>
        <p:txBody>
          <a:bodyPr wrap="square" lIns="0" tIns="0" rIns="0" bIns="0" rtlCol="0" anchor="ctr"/>
          <a:lstStyle/>
          <a:p>
            <a:pPr marL="0" indent="0" algn="l">
              <a:buNone/>
            </a:pPr>
            <a:r>
              <a:rPr lang="en-US" sz="1200" b="1" dirty="0">
                <a:solidFill>
                  <a:srgbClr val="000000"/>
                </a:solidFill>
              </a:rPr>
              <a:t>Walk On! Gold Beach</a:t>
            </a:r>
            <a:endParaRPr lang="en-US" sz="1200" dirty="0"/>
          </a:p>
        </p:txBody>
      </p:sp>
      <p:sp>
        <p:nvSpPr>
          <p:cNvPr id="13" name="Text 11"/>
          <p:cNvSpPr txBox="1"/>
          <p:nvPr/>
        </p:nvSpPr>
        <p:spPr>
          <a:xfrm>
            <a:off x="3200400" y="2029968"/>
            <a:ext cx="2011680" cy="329184"/>
          </a:xfrm>
          <a:prstGeom prst="rect">
            <a:avLst/>
          </a:prstGeom>
          <a:noFill/>
          <a:ln/>
        </p:spPr>
        <p:txBody>
          <a:bodyPr wrap="square" lIns="0" tIns="0" rIns="0" bIns="0" rtlCol="0" anchor="ctr"/>
          <a:lstStyle/>
          <a:p>
            <a:pPr marL="0" indent="0" algn="l">
              <a:buNone/>
            </a:pPr>
            <a:r>
              <a:rPr lang="en-US" sz="1200" dirty="0">
                <a:solidFill>
                  <a:srgbClr val="555555"/>
                </a:solidFill>
              </a:rPr>
              <a:t>Curry PL</a:t>
            </a:r>
            <a:endParaRPr lang="en-US" sz="1200" dirty="0"/>
          </a:p>
        </p:txBody>
      </p:sp>
      <p:sp>
        <p:nvSpPr>
          <p:cNvPr id="14" name="Text 12"/>
          <p:cNvSpPr txBox="1"/>
          <p:nvPr/>
        </p:nvSpPr>
        <p:spPr>
          <a:xfrm>
            <a:off x="5303520" y="2029968"/>
            <a:ext cx="3337560" cy="329184"/>
          </a:xfrm>
          <a:prstGeom prst="rect">
            <a:avLst/>
          </a:prstGeom>
          <a:noFill/>
          <a:ln/>
        </p:spPr>
        <p:txBody>
          <a:bodyPr wrap="square" lIns="0" tIns="0" rIns="0" bIns="0" rtlCol="0" anchor="ctr"/>
          <a:lstStyle/>
          <a:p>
            <a:pPr marL="0" indent="0" algn="l">
              <a:buNone/>
            </a:pPr>
            <a:r>
              <a:rPr lang="en-US" sz="1100" dirty="0">
                <a:solidFill>
                  <a:srgbClr val="000000"/>
                </a:solidFill>
              </a:rPr>
              <a:t>QR-coded walking routes and signage</a:t>
            </a:r>
            <a:endParaRPr lang="en-US" sz="1100" dirty="0"/>
          </a:p>
        </p:txBody>
      </p:sp>
      <p:sp>
        <p:nvSpPr>
          <p:cNvPr id="15" name="Text 13"/>
          <p:cNvSpPr txBox="1"/>
          <p:nvPr/>
        </p:nvSpPr>
        <p:spPr>
          <a:xfrm>
            <a:off x="640080" y="2395728"/>
            <a:ext cx="8046720" cy="365760"/>
          </a:xfrm>
          <a:prstGeom prst="rect">
            <a:avLst/>
          </a:prstGeom>
          <a:solidFill>
            <a:srgbClr val="FFF8F0"/>
          </a:solidFill>
          <a:ln/>
        </p:spPr>
        <p:txBody>
          <a:bodyPr wrap="square" lIns="0" tIns="0" rIns="0" bIns="0" rtlCol="0" anchor="ctr"/>
          <a:lstStyle/>
          <a:p>
            <a:pPr marL="0" indent="0">
              <a:buNone/>
            </a:pPr>
            <a:endParaRPr lang="en-US" dirty="0"/>
          </a:p>
        </p:txBody>
      </p:sp>
      <p:sp>
        <p:nvSpPr>
          <p:cNvPr id="16" name="Text 14"/>
          <p:cNvSpPr txBox="1"/>
          <p:nvPr/>
        </p:nvSpPr>
        <p:spPr>
          <a:xfrm>
            <a:off x="685800" y="2414016"/>
            <a:ext cx="2423160" cy="329184"/>
          </a:xfrm>
          <a:prstGeom prst="rect">
            <a:avLst/>
          </a:prstGeom>
          <a:noFill/>
          <a:ln/>
        </p:spPr>
        <p:txBody>
          <a:bodyPr wrap="square" lIns="0" tIns="0" rIns="0" bIns="0" rtlCol="0" anchor="ctr"/>
          <a:lstStyle/>
          <a:p>
            <a:pPr marL="0" indent="0" algn="l">
              <a:buNone/>
            </a:pPr>
            <a:r>
              <a:rPr lang="en-US" sz="1200" b="1" dirty="0">
                <a:solidFill>
                  <a:srgbClr val="000000"/>
                </a:solidFill>
              </a:rPr>
              <a:t>Pendleton Walkie Talkies</a:t>
            </a:r>
            <a:endParaRPr lang="en-US" sz="1200" dirty="0"/>
          </a:p>
        </p:txBody>
      </p:sp>
      <p:sp>
        <p:nvSpPr>
          <p:cNvPr id="17" name="Text 15"/>
          <p:cNvSpPr txBox="1"/>
          <p:nvPr/>
        </p:nvSpPr>
        <p:spPr>
          <a:xfrm>
            <a:off x="3200400" y="2414016"/>
            <a:ext cx="2011680" cy="329184"/>
          </a:xfrm>
          <a:prstGeom prst="rect">
            <a:avLst/>
          </a:prstGeom>
          <a:noFill/>
          <a:ln/>
        </p:spPr>
        <p:txBody>
          <a:bodyPr wrap="square" lIns="0" tIns="0" rIns="0" bIns="0" rtlCol="0" anchor="ctr"/>
          <a:lstStyle/>
          <a:p>
            <a:pPr marL="0" indent="0" algn="l">
              <a:buNone/>
            </a:pPr>
            <a:r>
              <a:rPr lang="en-US" sz="1200" dirty="0">
                <a:solidFill>
                  <a:srgbClr val="555555"/>
                </a:solidFill>
              </a:rPr>
              <a:t>Pendleton PL</a:t>
            </a:r>
            <a:endParaRPr lang="en-US" sz="1200" dirty="0"/>
          </a:p>
        </p:txBody>
      </p:sp>
      <p:sp>
        <p:nvSpPr>
          <p:cNvPr id="18" name="Text 16"/>
          <p:cNvSpPr txBox="1"/>
          <p:nvPr/>
        </p:nvSpPr>
        <p:spPr>
          <a:xfrm>
            <a:off x="5303520" y="2414016"/>
            <a:ext cx="3337560" cy="329184"/>
          </a:xfrm>
          <a:prstGeom prst="rect">
            <a:avLst/>
          </a:prstGeom>
          <a:noFill/>
          <a:ln/>
        </p:spPr>
        <p:txBody>
          <a:bodyPr wrap="square" lIns="0" tIns="0" rIns="0" bIns="0" rtlCol="0" anchor="ctr"/>
          <a:lstStyle/>
          <a:p>
            <a:pPr marL="0" indent="0" algn="l">
              <a:buNone/>
            </a:pPr>
            <a:r>
              <a:rPr lang="en-US" sz="1100" dirty="0">
                <a:solidFill>
                  <a:srgbClr val="000000"/>
                </a:solidFill>
              </a:rPr>
              <a:t>Walking map; Farmers Market outreach</a:t>
            </a:r>
            <a:endParaRPr lang="en-US" sz="1100" dirty="0"/>
          </a:p>
        </p:txBody>
      </p:sp>
      <p:sp>
        <p:nvSpPr>
          <p:cNvPr id="19" name="Text 17"/>
          <p:cNvSpPr txBox="1"/>
          <p:nvPr/>
        </p:nvSpPr>
        <p:spPr>
          <a:xfrm>
            <a:off x="640080" y="2779776"/>
            <a:ext cx="8046720" cy="365760"/>
          </a:xfrm>
          <a:prstGeom prst="rect">
            <a:avLst/>
          </a:prstGeom>
          <a:solidFill>
            <a:srgbClr val="FFFFFF"/>
          </a:solidFill>
          <a:ln/>
        </p:spPr>
        <p:txBody>
          <a:bodyPr wrap="square" lIns="0" tIns="0" rIns="0" bIns="0" rtlCol="0" anchor="ctr"/>
          <a:lstStyle/>
          <a:p>
            <a:pPr marL="0" indent="0">
              <a:buNone/>
            </a:pPr>
            <a:endParaRPr lang="en-US" dirty="0"/>
          </a:p>
        </p:txBody>
      </p:sp>
      <p:sp>
        <p:nvSpPr>
          <p:cNvPr id="20" name="Text 18"/>
          <p:cNvSpPr txBox="1"/>
          <p:nvPr/>
        </p:nvSpPr>
        <p:spPr>
          <a:xfrm>
            <a:off x="685800" y="2798064"/>
            <a:ext cx="2423160" cy="329184"/>
          </a:xfrm>
          <a:prstGeom prst="rect">
            <a:avLst/>
          </a:prstGeom>
          <a:noFill/>
          <a:ln/>
        </p:spPr>
        <p:txBody>
          <a:bodyPr wrap="square" lIns="0" tIns="0" rIns="0" bIns="0" rtlCol="0" anchor="ctr"/>
          <a:lstStyle/>
          <a:p>
            <a:pPr marL="0" indent="0" algn="l">
              <a:buNone/>
            </a:pPr>
            <a:r>
              <a:rPr lang="en-US" sz="1200" b="1" dirty="0">
                <a:solidFill>
                  <a:srgbClr val="000000"/>
                </a:solidFill>
              </a:rPr>
              <a:t>Rural Ramblers</a:t>
            </a:r>
            <a:endParaRPr lang="en-US" sz="1200" dirty="0"/>
          </a:p>
        </p:txBody>
      </p:sp>
      <p:sp>
        <p:nvSpPr>
          <p:cNvPr id="21" name="Text 19"/>
          <p:cNvSpPr txBox="1"/>
          <p:nvPr/>
        </p:nvSpPr>
        <p:spPr>
          <a:xfrm>
            <a:off x="3200400" y="2798064"/>
            <a:ext cx="2011680" cy="329184"/>
          </a:xfrm>
          <a:prstGeom prst="rect">
            <a:avLst/>
          </a:prstGeom>
          <a:noFill/>
          <a:ln/>
        </p:spPr>
        <p:txBody>
          <a:bodyPr wrap="square" lIns="0" tIns="0" rIns="0" bIns="0" rtlCol="0" anchor="ctr"/>
          <a:lstStyle/>
          <a:p>
            <a:pPr marL="0" indent="0" algn="l">
              <a:buNone/>
            </a:pPr>
            <a:r>
              <a:rPr lang="en-US" sz="1200" dirty="0">
                <a:solidFill>
                  <a:srgbClr val="555555"/>
                </a:solidFill>
              </a:rPr>
              <a:t>Banks PL</a:t>
            </a:r>
            <a:endParaRPr lang="en-US" sz="1200" dirty="0"/>
          </a:p>
        </p:txBody>
      </p:sp>
      <p:sp>
        <p:nvSpPr>
          <p:cNvPr id="22" name="Text 20"/>
          <p:cNvSpPr txBox="1"/>
          <p:nvPr/>
        </p:nvSpPr>
        <p:spPr>
          <a:xfrm>
            <a:off x="5303520" y="2798064"/>
            <a:ext cx="3337560" cy="329184"/>
          </a:xfrm>
          <a:prstGeom prst="rect">
            <a:avLst/>
          </a:prstGeom>
          <a:noFill/>
          <a:ln/>
        </p:spPr>
        <p:txBody>
          <a:bodyPr wrap="square" lIns="0" tIns="0" rIns="0" bIns="0" rtlCol="0" anchor="ctr"/>
          <a:lstStyle/>
          <a:p>
            <a:pPr marL="0" indent="0" algn="l">
              <a:buNone/>
            </a:pPr>
            <a:r>
              <a:rPr lang="en-US" sz="1100" dirty="0">
                <a:solidFill>
                  <a:srgbClr val="000000"/>
                </a:solidFill>
              </a:rPr>
              <a:t>Raised $30K for park exercise equipment</a:t>
            </a:r>
            <a:endParaRPr lang="en-US" sz="1100" dirty="0"/>
          </a:p>
        </p:txBody>
      </p:sp>
      <p:sp>
        <p:nvSpPr>
          <p:cNvPr id="23" name="Text 21"/>
          <p:cNvSpPr txBox="1"/>
          <p:nvPr/>
        </p:nvSpPr>
        <p:spPr>
          <a:xfrm>
            <a:off x="640080" y="3163824"/>
            <a:ext cx="8046720" cy="365760"/>
          </a:xfrm>
          <a:prstGeom prst="rect">
            <a:avLst/>
          </a:prstGeom>
          <a:solidFill>
            <a:srgbClr val="FFF8F0"/>
          </a:solidFill>
          <a:ln/>
        </p:spPr>
        <p:txBody>
          <a:bodyPr wrap="square" lIns="0" tIns="0" rIns="0" bIns="0" rtlCol="0" anchor="ctr"/>
          <a:lstStyle/>
          <a:p>
            <a:pPr marL="0" indent="0">
              <a:buNone/>
            </a:pPr>
            <a:endParaRPr lang="en-US" dirty="0"/>
          </a:p>
        </p:txBody>
      </p:sp>
      <p:sp>
        <p:nvSpPr>
          <p:cNvPr id="24" name="Text 22"/>
          <p:cNvSpPr txBox="1"/>
          <p:nvPr/>
        </p:nvSpPr>
        <p:spPr>
          <a:xfrm>
            <a:off x="685800" y="3182112"/>
            <a:ext cx="2423160" cy="329184"/>
          </a:xfrm>
          <a:prstGeom prst="rect">
            <a:avLst/>
          </a:prstGeom>
          <a:noFill/>
          <a:ln/>
        </p:spPr>
        <p:txBody>
          <a:bodyPr wrap="square" lIns="0" tIns="0" rIns="0" bIns="0" rtlCol="0" anchor="ctr"/>
          <a:lstStyle/>
          <a:p>
            <a:pPr marL="0" indent="0" algn="l">
              <a:buNone/>
            </a:pPr>
            <a:r>
              <a:rPr lang="en-US" sz="1200" b="1" dirty="0">
                <a:solidFill>
                  <a:srgbClr val="000000"/>
                </a:solidFill>
              </a:rPr>
              <a:t>Sole Mates</a:t>
            </a:r>
            <a:endParaRPr lang="en-US" sz="1200" dirty="0"/>
          </a:p>
        </p:txBody>
      </p:sp>
      <p:sp>
        <p:nvSpPr>
          <p:cNvPr id="25" name="Text 23"/>
          <p:cNvSpPr txBox="1"/>
          <p:nvPr/>
        </p:nvSpPr>
        <p:spPr>
          <a:xfrm>
            <a:off x="3200400" y="3182112"/>
            <a:ext cx="2011680" cy="329184"/>
          </a:xfrm>
          <a:prstGeom prst="rect">
            <a:avLst/>
          </a:prstGeom>
          <a:noFill/>
          <a:ln/>
        </p:spPr>
        <p:txBody>
          <a:bodyPr wrap="square" lIns="0" tIns="0" rIns="0" bIns="0" rtlCol="0" anchor="ctr"/>
          <a:lstStyle/>
          <a:p>
            <a:pPr marL="0" indent="0" algn="l">
              <a:buNone/>
            </a:pPr>
            <a:r>
              <a:rPr lang="en-US" sz="1200" dirty="0">
                <a:solidFill>
                  <a:srgbClr val="555555"/>
                </a:solidFill>
              </a:rPr>
              <a:t>Coos Bay PL</a:t>
            </a:r>
            <a:endParaRPr lang="en-US" sz="1200" dirty="0"/>
          </a:p>
        </p:txBody>
      </p:sp>
      <p:sp>
        <p:nvSpPr>
          <p:cNvPr id="26" name="Text 24"/>
          <p:cNvSpPr txBox="1"/>
          <p:nvPr/>
        </p:nvSpPr>
        <p:spPr>
          <a:xfrm>
            <a:off x="5303520" y="3182112"/>
            <a:ext cx="3337560" cy="329184"/>
          </a:xfrm>
          <a:prstGeom prst="rect">
            <a:avLst/>
          </a:prstGeom>
          <a:noFill/>
          <a:ln/>
        </p:spPr>
        <p:txBody>
          <a:bodyPr wrap="square" lIns="0" tIns="0" rIns="0" bIns="0" rtlCol="0" anchor="ctr"/>
          <a:lstStyle/>
          <a:p>
            <a:pPr marL="0" indent="0" algn="l">
              <a:buNone/>
            </a:pPr>
            <a:r>
              <a:rPr lang="en-US" sz="1100" dirty="0">
                <a:solidFill>
                  <a:srgbClr val="000000"/>
                </a:solidFill>
              </a:rPr>
              <a:t>Walking guide; launch with 105 attendees</a:t>
            </a:r>
            <a:endParaRPr lang="en-US" sz="1100" dirty="0"/>
          </a:p>
        </p:txBody>
      </p:sp>
      <p:sp>
        <p:nvSpPr>
          <p:cNvPr id="27" name="Text 25"/>
          <p:cNvSpPr txBox="1"/>
          <p:nvPr/>
        </p:nvSpPr>
        <p:spPr>
          <a:xfrm>
            <a:off x="640080" y="3547872"/>
            <a:ext cx="8046720" cy="365760"/>
          </a:xfrm>
          <a:prstGeom prst="rect">
            <a:avLst/>
          </a:prstGeom>
          <a:solidFill>
            <a:srgbClr val="FFFFFF"/>
          </a:solidFill>
          <a:ln/>
        </p:spPr>
        <p:txBody>
          <a:bodyPr wrap="square" lIns="0" tIns="0" rIns="0" bIns="0" rtlCol="0" anchor="ctr"/>
          <a:lstStyle/>
          <a:p>
            <a:pPr marL="0" indent="0">
              <a:buNone/>
            </a:pPr>
            <a:endParaRPr lang="en-US" dirty="0"/>
          </a:p>
        </p:txBody>
      </p:sp>
      <p:sp>
        <p:nvSpPr>
          <p:cNvPr id="28" name="Text 26"/>
          <p:cNvSpPr txBox="1"/>
          <p:nvPr/>
        </p:nvSpPr>
        <p:spPr>
          <a:xfrm>
            <a:off x="685800" y="3566160"/>
            <a:ext cx="2423160" cy="329184"/>
          </a:xfrm>
          <a:prstGeom prst="rect">
            <a:avLst/>
          </a:prstGeom>
          <a:noFill/>
          <a:ln/>
        </p:spPr>
        <p:txBody>
          <a:bodyPr wrap="square" lIns="0" tIns="0" rIns="0" bIns="0" rtlCol="0" anchor="ctr"/>
          <a:lstStyle/>
          <a:p>
            <a:pPr marL="0" indent="0" algn="l">
              <a:buNone/>
            </a:pPr>
            <a:r>
              <a:rPr lang="en-US" sz="1200" b="1" dirty="0">
                <a:solidFill>
                  <a:srgbClr val="000000"/>
                </a:solidFill>
              </a:rPr>
              <a:t>Heart &amp; Sole</a:t>
            </a:r>
            <a:endParaRPr lang="en-US" sz="1200" dirty="0"/>
          </a:p>
        </p:txBody>
      </p:sp>
      <p:sp>
        <p:nvSpPr>
          <p:cNvPr id="29" name="Text 27"/>
          <p:cNvSpPr txBox="1"/>
          <p:nvPr/>
        </p:nvSpPr>
        <p:spPr>
          <a:xfrm>
            <a:off x="3200400" y="3566160"/>
            <a:ext cx="2011680" cy="329184"/>
          </a:xfrm>
          <a:prstGeom prst="rect">
            <a:avLst/>
          </a:prstGeom>
          <a:noFill/>
          <a:ln/>
        </p:spPr>
        <p:txBody>
          <a:bodyPr wrap="square" lIns="0" tIns="0" rIns="0" bIns="0" rtlCol="0" anchor="ctr"/>
          <a:lstStyle/>
          <a:p>
            <a:pPr marL="0" indent="0" algn="l">
              <a:buNone/>
            </a:pPr>
            <a:r>
              <a:rPr lang="en-US" sz="1200" dirty="0">
                <a:solidFill>
                  <a:srgbClr val="555555"/>
                </a:solidFill>
              </a:rPr>
              <a:t>Dallas PL</a:t>
            </a:r>
            <a:endParaRPr lang="en-US" sz="1200" dirty="0"/>
          </a:p>
        </p:txBody>
      </p:sp>
      <p:sp>
        <p:nvSpPr>
          <p:cNvPr id="30" name="Text 28"/>
          <p:cNvSpPr txBox="1"/>
          <p:nvPr/>
        </p:nvSpPr>
        <p:spPr>
          <a:xfrm>
            <a:off x="5303520" y="3566160"/>
            <a:ext cx="3337560" cy="329184"/>
          </a:xfrm>
          <a:prstGeom prst="rect">
            <a:avLst/>
          </a:prstGeom>
          <a:noFill/>
          <a:ln/>
        </p:spPr>
        <p:txBody>
          <a:bodyPr wrap="square" lIns="0" tIns="0" rIns="0" bIns="0" rtlCol="0" anchor="ctr"/>
          <a:lstStyle/>
          <a:p>
            <a:pPr marL="0" indent="0" algn="l">
              <a:buNone/>
            </a:pPr>
            <a:r>
              <a:rPr lang="en-US" sz="1100" dirty="0">
                <a:solidFill>
                  <a:srgbClr val="000000"/>
                </a:solidFill>
              </a:rPr>
              <a:t>Pacific Crest Trail challenge with medals</a:t>
            </a:r>
            <a:endParaRPr lang="en-US" sz="1100" dirty="0"/>
          </a:p>
        </p:txBody>
      </p:sp>
      <p:sp>
        <p:nvSpPr>
          <p:cNvPr id="31" name="Text 29"/>
          <p:cNvSpPr txBox="1"/>
          <p:nvPr/>
        </p:nvSpPr>
        <p:spPr>
          <a:xfrm>
            <a:off x="640080" y="3931920"/>
            <a:ext cx="8046720" cy="365760"/>
          </a:xfrm>
          <a:prstGeom prst="rect">
            <a:avLst/>
          </a:prstGeom>
          <a:solidFill>
            <a:srgbClr val="FFF8F0"/>
          </a:solidFill>
          <a:ln/>
        </p:spPr>
        <p:txBody>
          <a:bodyPr wrap="square" lIns="0" tIns="0" rIns="0" bIns="0" rtlCol="0" anchor="ctr"/>
          <a:lstStyle/>
          <a:p>
            <a:pPr marL="0" indent="0">
              <a:buNone/>
            </a:pPr>
            <a:endParaRPr lang="en-US" dirty="0"/>
          </a:p>
        </p:txBody>
      </p:sp>
      <p:sp>
        <p:nvSpPr>
          <p:cNvPr id="32" name="Text 30"/>
          <p:cNvSpPr txBox="1"/>
          <p:nvPr/>
        </p:nvSpPr>
        <p:spPr>
          <a:xfrm>
            <a:off x="685800" y="3950208"/>
            <a:ext cx="2423160" cy="329184"/>
          </a:xfrm>
          <a:prstGeom prst="rect">
            <a:avLst/>
          </a:prstGeom>
          <a:noFill/>
          <a:ln/>
        </p:spPr>
        <p:txBody>
          <a:bodyPr wrap="square" lIns="0" tIns="0" rIns="0" bIns="0" rtlCol="0" anchor="ctr"/>
          <a:lstStyle/>
          <a:p>
            <a:pPr marL="0" indent="0" algn="l">
              <a:buNone/>
            </a:pPr>
            <a:r>
              <a:rPr lang="en-US" sz="1200" b="1" dirty="0">
                <a:solidFill>
                  <a:srgbClr val="000000"/>
                </a:solidFill>
              </a:rPr>
              <a:t>Road Scholars</a:t>
            </a:r>
            <a:endParaRPr lang="en-US" sz="1200" dirty="0"/>
          </a:p>
        </p:txBody>
      </p:sp>
      <p:sp>
        <p:nvSpPr>
          <p:cNvPr id="33" name="Text 31"/>
          <p:cNvSpPr txBox="1"/>
          <p:nvPr/>
        </p:nvSpPr>
        <p:spPr>
          <a:xfrm>
            <a:off x="3200400" y="3950208"/>
            <a:ext cx="2011680" cy="329184"/>
          </a:xfrm>
          <a:prstGeom prst="rect">
            <a:avLst/>
          </a:prstGeom>
          <a:noFill/>
          <a:ln/>
        </p:spPr>
        <p:txBody>
          <a:bodyPr wrap="square" lIns="0" tIns="0" rIns="0" bIns="0" rtlCol="0" anchor="ctr"/>
          <a:lstStyle/>
          <a:p>
            <a:pPr marL="0" indent="0" algn="l">
              <a:buNone/>
            </a:pPr>
            <a:r>
              <a:rPr lang="en-US" sz="1200" dirty="0">
                <a:solidFill>
                  <a:srgbClr val="555555"/>
                </a:solidFill>
              </a:rPr>
              <a:t>Yachats PL</a:t>
            </a:r>
            <a:endParaRPr lang="en-US" sz="1200" dirty="0"/>
          </a:p>
        </p:txBody>
      </p:sp>
      <p:sp>
        <p:nvSpPr>
          <p:cNvPr id="34" name="Text 32"/>
          <p:cNvSpPr txBox="1"/>
          <p:nvPr/>
        </p:nvSpPr>
        <p:spPr>
          <a:xfrm>
            <a:off x="5303520" y="3950208"/>
            <a:ext cx="3337560" cy="329184"/>
          </a:xfrm>
          <a:prstGeom prst="rect">
            <a:avLst/>
          </a:prstGeom>
          <a:noFill/>
          <a:ln/>
        </p:spPr>
        <p:txBody>
          <a:bodyPr wrap="square" lIns="0" tIns="0" rIns="0" bIns="0" rtlCol="0" anchor="ctr"/>
          <a:lstStyle/>
          <a:p>
            <a:pPr marL="0" indent="0" algn="l">
              <a:buNone/>
            </a:pPr>
            <a:r>
              <a:rPr lang="en-US" sz="1100" dirty="0">
                <a:solidFill>
                  <a:srgbClr val="000000"/>
                </a:solidFill>
              </a:rPr>
              <a:t>Waiting list; three pace groups</a:t>
            </a:r>
            <a:endParaRPr lang="en-US" sz="1100" dirty="0"/>
          </a:p>
        </p:txBody>
      </p:sp>
      <p:sp>
        <p:nvSpPr>
          <p:cNvPr id="35" name="Text 33"/>
          <p:cNvSpPr txBox="1"/>
          <p:nvPr/>
        </p:nvSpPr>
        <p:spPr>
          <a:xfrm>
            <a:off x="640080" y="4315968"/>
            <a:ext cx="8046720" cy="365760"/>
          </a:xfrm>
          <a:prstGeom prst="rect">
            <a:avLst/>
          </a:prstGeom>
          <a:solidFill>
            <a:srgbClr val="FFFFFF"/>
          </a:solidFill>
          <a:ln/>
        </p:spPr>
        <p:txBody>
          <a:bodyPr wrap="square" lIns="0" tIns="0" rIns="0" bIns="0" rtlCol="0" anchor="ctr"/>
          <a:lstStyle/>
          <a:p>
            <a:pPr marL="0" indent="0">
              <a:buNone/>
            </a:pPr>
            <a:endParaRPr lang="en-US" dirty="0"/>
          </a:p>
        </p:txBody>
      </p:sp>
      <p:sp>
        <p:nvSpPr>
          <p:cNvPr id="36" name="Text 34"/>
          <p:cNvSpPr txBox="1"/>
          <p:nvPr/>
        </p:nvSpPr>
        <p:spPr>
          <a:xfrm>
            <a:off x="685800" y="4334256"/>
            <a:ext cx="2423160" cy="329184"/>
          </a:xfrm>
          <a:prstGeom prst="rect">
            <a:avLst/>
          </a:prstGeom>
          <a:noFill/>
          <a:ln/>
        </p:spPr>
        <p:txBody>
          <a:bodyPr wrap="square" lIns="0" tIns="0" rIns="0" bIns="0" rtlCol="0" anchor="ctr"/>
          <a:lstStyle/>
          <a:p>
            <a:pPr marL="0" indent="0" algn="l">
              <a:buNone/>
            </a:pPr>
            <a:r>
              <a:rPr lang="en-US" sz="1200" b="1" dirty="0">
                <a:solidFill>
                  <a:srgbClr val="000000"/>
                </a:solidFill>
              </a:rPr>
              <a:t>High Desert Hoofers</a:t>
            </a:r>
            <a:endParaRPr lang="en-US" sz="1200" dirty="0"/>
          </a:p>
        </p:txBody>
      </p:sp>
      <p:sp>
        <p:nvSpPr>
          <p:cNvPr id="37" name="Text 35"/>
          <p:cNvSpPr txBox="1"/>
          <p:nvPr/>
        </p:nvSpPr>
        <p:spPr>
          <a:xfrm>
            <a:off x="3200400" y="4334256"/>
            <a:ext cx="2011680" cy="329184"/>
          </a:xfrm>
          <a:prstGeom prst="rect">
            <a:avLst/>
          </a:prstGeom>
          <a:noFill/>
          <a:ln/>
        </p:spPr>
        <p:txBody>
          <a:bodyPr wrap="square" lIns="0" tIns="0" rIns="0" bIns="0" rtlCol="0" anchor="ctr"/>
          <a:lstStyle/>
          <a:p>
            <a:pPr marL="0" indent="0" algn="l">
              <a:buNone/>
            </a:pPr>
            <a:r>
              <a:rPr lang="en-US" sz="1200" dirty="0">
                <a:solidFill>
                  <a:srgbClr val="555555"/>
                </a:solidFill>
              </a:rPr>
              <a:t>Nyssa PL</a:t>
            </a:r>
            <a:endParaRPr lang="en-US" sz="1200" dirty="0"/>
          </a:p>
        </p:txBody>
      </p:sp>
      <p:sp>
        <p:nvSpPr>
          <p:cNvPr id="38" name="Text 36"/>
          <p:cNvSpPr txBox="1"/>
          <p:nvPr/>
        </p:nvSpPr>
        <p:spPr>
          <a:xfrm>
            <a:off x="5303520" y="4334256"/>
            <a:ext cx="3337560" cy="329184"/>
          </a:xfrm>
          <a:prstGeom prst="rect">
            <a:avLst/>
          </a:prstGeom>
          <a:noFill/>
          <a:ln/>
        </p:spPr>
        <p:txBody>
          <a:bodyPr wrap="square" lIns="0" tIns="0" rIns="0" bIns="0" rtlCol="0" anchor="ctr"/>
          <a:lstStyle/>
          <a:p>
            <a:pPr marL="0" indent="0" algn="l">
              <a:buNone/>
            </a:pPr>
            <a:r>
              <a:rPr lang="en-US" sz="1100" dirty="0">
                <a:solidFill>
                  <a:srgbClr val="000000"/>
                </a:solidFill>
              </a:rPr>
              <a:t>Ages 30s–90s; cemetery trail walks</a:t>
            </a:r>
            <a:endParaRPr lang="en-US" sz="1100" dirty="0"/>
          </a:p>
        </p:txBody>
      </p:sp>
      <p:sp>
        <p:nvSpPr>
          <p:cNvPr id="39" name="Text 37"/>
          <p:cNvSpPr txBox="1"/>
          <p:nvPr/>
        </p:nvSpPr>
        <p:spPr>
          <a:xfrm>
            <a:off x="640080" y="4700016"/>
            <a:ext cx="8046720" cy="320040"/>
          </a:xfrm>
          <a:prstGeom prst="rect">
            <a:avLst/>
          </a:prstGeom>
          <a:noFill/>
          <a:ln/>
        </p:spPr>
        <p:txBody>
          <a:bodyPr wrap="square" lIns="0" tIns="0" rIns="0" bIns="0" rtlCol="0" anchor="b"/>
          <a:lstStyle/>
          <a:p>
            <a:r>
              <a:rPr lang="en-US" sz="1100" i="1" dirty="0">
                <a:solidFill>
                  <a:srgbClr val="555555"/>
                </a:solidFill>
              </a:rPr>
              <a:t>18 libraries total — see the full booklet for all group stories and photos: </a:t>
            </a:r>
            <a:r>
              <a:rPr lang="en-US" sz="1100" dirty="0"/>
              <a:t> </a:t>
            </a:r>
            <a:r>
              <a:rPr lang="en-US" sz="1100" dirty="0">
                <a:hlinkClick r:id="rId3"/>
              </a:rPr>
              <a:t>https://letsmovelibraries.org/wp-content/uploads/2026/01/FINALRural-Libraries-and-Walking-Study-Booklet.pdf</a:t>
            </a:r>
            <a:r>
              <a:rPr lang="en-US" sz="1100" dirty="0"/>
              <a: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1"/>
          <p:cNvSpPr txBox="1">
            <a:spLocks noGrp="1"/>
          </p:cNvSpPr>
          <p:nvPr>
            <p:ph type="title" idx="101" hasCustomPrompt="1"/>
          </p:nvPr>
        </p:nvSpPr>
        <p:spPr>
          <a:xfrm>
            <a:off x="640080" y="228600"/>
            <a:ext cx="8046720" cy="777240"/>
          </a:xfrm>
          <a:prstGeom prst="rect">
            <a:avLst/>
          </a:prstGeom>
          <a:noFill/>
          <a:ln/>
        </p:spPr>
        <p:txBody>
          <a:bodyPr wrap="square" lIns="0" tIns="0" rIns="0" bIns="0" rtlCol="0" anchor="t"/>
          <a:lstStyle/>
          <a:p>
            <a:pPr marL="0" indent="0" algn="l">
              <a:buNone/>
            </a:pPr>
            <a:r>
              <a:rPr lang="en-US" sz="3400" b="1" dirty="0">
                <a:solidFill>
                  <a:srgbClr val="CC7A00"/>
                </a:solidFill>
              </a:rPr>
              <a:t>What We Learned</a:t>
            </a:r>
            <a:endParaRPr lang="en-US" sz="3400" dirty="0"/>
          </a:p>
        </p:txBody>
      </p:sp>
      <p:sp>
        <p:nvSpPr>
          <p:cNvPr id="3" name="Text 1"/>
          <p:cNvSpPr txBox="1"/>
          <p:nvPr/>
        </p:nvSpPr>
        <p:spPr>
          <a:xfrm>
            <a:off x="640080" y="1188720"/>
            <a:ext cx="1828800" cy="822960"/>
          </a:xfrm>
          <a:prstGeom prst="rect">
            <a:avLst/>
          </a:prstGeom>
          <a:noFill/>
          <a:ln/>
        </p:spPr>
        <p:txBody>
          <a:bodyPr wrap="square" lIns="0" tIns="0" rIns="0" bIns="0" rtlCol="0" anchor="b"/>
          <a:lstStyle/>
          <a:p>
            <a:pPr marL="0" indent="0" algn="ctr">
              <a:buNone/>
            </a:pPr>
            <a:r>
              <a:rPr lang="en-US" sz="5200" b="1" dirty="0">
                <a:solidFill>
                  <a:srgbClr val="CC7A00"/>
                </a:solidFill>
              </a:rPr>
              <a:t>18</a:t>
            </a:r>
            <a:endParaRPr lang="en-US" sz="5200" dirty="0"/>
          </a:p>
        </p:txBody>
      </p:sp>
      <p:sp>
        <p:nvSpPr>
          <p:cNvPr id="4" name="Text 2"/>
          <p:cNvSpPr txBox="1"/>
          <p:nvPr/>
        </p:nvSpPr>
        <p:spPr>
          <a:xfrm>
            <a:off x="640080" y="2011680"/>
            <a:ext cx="1828800" cy="548640"/>
          </a:xfrm>
          <a:prstGeom prst="rect">
            <a:avLst/>
          </a:prstGeom>
          <a:noFill/>
          <a:ln/>
        </p:spPr>
        <p:txBody>
          <a:bodyPr wrap="square" lIns="0" tIns="0" rIns="0" bIns="0" rtlCol="0" anchor="t"/>
          <a:lstStyle/>
          <a:p>
            <a:pPr marL="0" indent="0" algn="ctr">
              <a:buNone/>
            </a:pPr>
            <a:r>
              <a:rPr lang="en-US" sz="1200" dirty="0">
                <a:solidFill>
                  <a:srgbClr val="555555"/>
                </a:solidFill>
              </a:rPr>
              <a:t>Rural Oregon</a:t>
            </a:r>
            <a:endParaRPr lang="en-US" sz="1200" dirty="0"/>
          </a:p>
          <a:p>
            <a:pPr marL="0" indent="0" algn="ctr">
              <a:buNone/>
            </a:pPr>
            <a:r>
              <a:rPr lang="en-US" sz="1200" dirty="0">
                <a:solidFill>
                  <a:srgbClr val="555555"/>
                </a:solidFill>
              </a:rPr>
              <a:t>libraries</a:t>
            </a:r>
            <a:endParaRPr lang="en-US" sz="1200" dirty="0"/>
          </a:p>
        </p:txBody>
      </p:sp>
      <p:sp>
        <p:nvSpPr>
          <p:cNvPr id="5" name="Text 3"/>
          <p:cNvSpPr txBox="1"/>
          <p:nvPr/>
        </p:nvSpPr>
        <p:spPr>
          <a:xfrm>
            <a:off x="2743200" y="1188720"/>
            <a:ext cx="1828800" cy="822960"/>
          </a:xfrm>
          <a:prstGeom prst="rect">
            <a:avLst/>
          </a:prstGeom>
          <a:noFill/>
          <a:ln/>
        </p:spPr>
        <p:txBody>
          <a:bodyPr wrap="square" lIns="0" tIns="0" rIns="0" bIns="0" rtlCol="0" anchor="b"/>
          <a:lstStyle/>
          <a:p>
            <a:pPr marL="0" indent="0" algn="ctr">
              <a:buNone/>
            </a:pPr>
            <a:r>
              <a:rPr lang="en-US" sz="5200" b="1" dirty="0">
                <a:solidFill>
                  <a:srgbClr val="CC7A00"/>
                </a:solidFill>
              </a:rPr>
              <a:t>2</a:t>
            </a:r>
            <a:endParaRPr lang="en-US" sz="5200" dirty="0"/>
          </a:p>
        </p:txBody>
      </p:sp>
      <p:sp>
        <p:nvSpPr>
          <p:cNvPr id="6" name="Text 4"/>
          <p:cNvSpPr txBox="1"/>
          <p:nvPr/>
        </p:nvSpPr>
        <p:spPr>
          <a:xfrm>
            <a:off x="2743200" y="2011680"/>
            <a:ext cx="1828800" cy="548640"/>
          </a:xfrm>
          <a:prstGeom prst="rect">
            <a:avLst/>
          </a:prstGeom>
          <a:noFill/>
          <a:ln/>
        </p:spPr>
        <p:txBody>
          <a:bodyPr wrap="square" lIns="0" tIns="0" rIns="0" bIns="0" rtlCol="0" anchor="t"/>
          <a:lstStyle/>
          <a:p>
            <a:pPr marL="0" indent="0" algn="ctr">
              <a:buNone/>
            </a:pPr>
            <a:r>
              <a:rPr lang="en-US" sz="1200" dirty="0">
                <a:solidFill>
                  <a:srgbClr val="555555"/>
                </a:solidFill>
              </a:rPr>
              <a:t>Years of weekly</a:t>
            </a:r>
            <a:endParaRPr lang="en-US" sz="1200" dirty="0"/>
          </a:p>
          <a:p>
            <a:pPr marL="0" indent="0" algn="ctr">
              <a:buNone/>
            </a:pPr>
            <a:r>
              <a:rPr lang="en-US" sz="1200" dirty="0">
                <a:solidFill>
                  <a:srgbClr val="555555"/>
                </a:solidFill>
              </a:rPr>
              <a:t>walking groups</a:t>
            </a:r>
            <a:endParaRPr lang="en-US" sz="1200" dirty="0"/>
          </a:p>
        </p:txBody>
      </p:sp>
      <p:sp>
        <p:nvSpPr>
          <p:cNvPr id="9" name="Text 7"/>
          <p:cNvSpPr txBox="1"/>
          <p:nvPr/>
        </p:nvSpPr>
        <p:spPr>
          <a:xfrm>
            <a:off x="640080" y="2834640"/>
            <a:ext cx="8046720" cy="320040"/>
          </a:xfrm>
          <a:prstGeom prst="rect">
            <a:avLst/>
          </a:prstGeom>
          <a:noFill/>
          <a:ln/>
        </p:spPr>
        <p:txBody>
          <a:bodyPr wrap="square" lIns="0" tIns="0" rIns="0" bIns="0" rtlCol="0" anchor="t"/>
          <a:lstStyle/>
          <a:p>
            <a:pPr marL="0" indent="0" algn="l">
              <a:buNone/>
            </a:pPr>
            <a:r>
              <a:rPr lang="en-US" sz="1500" b="1" dirty="0">
                <a:solidFill>
                  <a:srgbClr val="000000"/>
                </a:solidFill>
              </a:rPr>
              <a:t>Key outcomes from participating libraries:</a:t>
            </a:r>
            <a:endParaRPr lang="en-US" sz="1500" dirty="0"/>
          </a:p>
        </p:txBody>
      </p:sp>
      <p:sp>
        <p:nvSpPr>
          <p:cNvPr id="10" name="Text 8"/>
          <p:cNvSpPr txBox="1"/>
          <p:nvPr/>
        </p:nvSpPr>
        <p:spPr>
          <a:xfrm>
            <a:off x="640080" y="3200400"/>
            <a:ext cx="8046720" cy="1645920"/>
          </a:xfrm>
          <a:prstGeom prst="rect">
            <a:avLst/>
          </a:prstGeom>
          <a:noFill/>
          <a:ln/>
        </p:spPr>
        <p:txBody>
          <a:bodyPr wrap="square" lIns="0" tIns="0" rIns="0" bIns="0" rtlCol="0" anchor="t"/>
          <a:lstStyle/>
          <a:p>
            <a:pPr marL="342900" indent="-342900" algn="l">
              <a:spcAft>
                <a:spcPts val="300"/>
              </a:spcAft>
              <a:buSzPct val="100000"/>
              <a:buChar char="•"/>
            </a:pPr>
            <a:r>
              <a:rPr lang="en-US" sz="1500" dirty="0">
                <a:solidFill>
                  <a:srgbClr val="000000"/>
                </a:solidFill>
              </a:rPr>
              <a:t>Reduced social isolation among participants</a:t>
            </a:r>
            <a:endParaRPr lang="en-US" sz="1500" dirty="0"/>
          </a:p>
          <a:p>
            <a:pPr marL="342900" indent="-342900" algn="l">
              <a:spcAft>
                <a:spcPts val="300"/>
              </a:spcAft>
              <a:buSzPct val="100000"/>
              <a:buChar char="•"/>
            </a:pPr>
            <a:r>
              <a:rPr lang="en-US" sz="1500" dirty="0">
                <a:solidFill>
                  <a:srgbClr val="000000"/>
                </a:solidFill>
              </a:rPr>
              <a:t>Increased regular physical activity</a:t>
            </a:r>
            <a:endParaRPr lang="en-US" sz="1500" dirty="0"/>
          </a:p>
          <a:p>
            <a:pPr marL="342900" indent="-342900" algn="l">
              <a:spcAft>
                <a:spcPts val="300"/>
              </a:spcAft>
              <a:buSzPct val="100000"/>
              <a:buChar char="•"/>
            </a:pPr>
            <a:r>
              <a:rPr lang="en-US" sz="1500" dirty="0">
                <a:solidFill>
                  <a:srgbClr val="000000"/>
                </a:solidFill>
              </a:rPr>
              <a:t>Stronger community social networks</a:t>
            </a:r>
            <a:endParaRPr lang="en-US" sz="1500" dirty="0"/>
          </a:p>
          <a:p>
            <a:pPr marL="342900" indent="-342900" algn="l">
              <a:spcAft>
                <a:spcPts val="300"/>
              </a:spcAft>
              <a:buSzPct val="100000"/>
              <a:buChar char="•"/>
            </a:pPr>
            <a:r>
              <a:rPr lang="en-US" sz="1500" dirty="0">
                <a:solidFill>
                  <a:srgbClr val="000000"/>
                </a:solidFill>
              </a:rPr>
              <a:t>New community members connected to the library</a:t>
            </a:r>
            <a:endParaRPr lang="en-US" sz="1500" dirty="0"/>
          </a:p>
          <a:p>
            <a:pPr marL="342900" indent="-342900" algn="l">
              <a:spcAft>
                <a:spcPts val="300"/>
              </a:spcAft>
              <a:buSzPct val="100000"/>
              <a:buChar char="•"/>
            </a:pPr>
            <a:r>
              <a:rPr lang="en-US" sz="1500" dirty="0">
                <a:solidFill>
                  <a:srgbClr val="000000"/>
                </a:solidFill>
              </a:rPr>
              <a:t>Participants explored new parts of their communities</a:t>
            </a:r>
            <a:endParaRPr lang="en-US" sz="1500" dirty="0"/>
          </a:p>
        </p:txBody>
      </p:sp>
      <p:pic>
        <p:nvPicPr>
          <p:cNvPr id="11" name="Picture 10">
            <a:extLst>
              <a:ext uri="{FF2B5EF4-FFF2-40B4-BE49-F238E27FC236}">
                <a16:creationId xmlns:a16="http://schemas.microsoft.com/office/drawing/2014/main" id="{A25D3E54-C147-5DD9-9DD4-BA0141115FF7}"/>
              </a:ext>
            </a:extLst>
          </p:cNvPr>
          <p:cNvPicPr>
            <a:picLocks noChangeAspect="1"/>
          </p:cNvPicPr>
          <p:nvPr/>
        </p:nvPicPr>
        <p:blipFill>
          <a:blip r:embed="rId3"/>
          <a:stretch>
            <a:fillRect/>
          </a:stretch>
        </p:blipFill>
        <p:spPr>
          <a:xfrm>
            <a:off x="5303520" y="179775"/>
            <a:ext cx="3657600" cy="473512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1"/>
          <p:cNvSpPr txBox="1">
            <a:spLocks noGrp="1"/>
          </p:cNvSpPr>
          <p:nvPr>
            <p:ph type="title" idx="101" hasCustomPrompt="1"/>
          </p:nvPr>
        </p:nvSpPr>
        <p:spPr>
          <a:xfrm>
            <a:off x="640080" y="228600"/>
            <a:ext cx="8046720" cy="777240"/>
          </a:xfrm>
          <a:prstGeom prst="rect">
            <a:avLst/>
          </a:prstGeom>
          <a:noFill/>
          <a:ln/>
        </p:spPr>
        <p:txBody>
          <a:bodyPr wrap="square" lIns="0" tIns="0" rIns="0" bIns="0" rtlCol="0" anchor="t"/>
          <a:lstStyle/>
          <a:p>
            <a:pPr marL="0" indent="0" algn="l">
              <a:buNone/>
            </a:pPr>
            <a:r>
              <a:rPr lang="en-US" sz="3400" b="1" dirty="0">
                <a:solidFill>
                  <a:srgbClr val="CC7A00"/>
                </a:solidFill>
              </a:rPr>
              <a:t>Participant Voices</a:t>
            </a:r>
            <a:endParaRPr lang="en-US" sz="3400" dirty="0"/>
          </a:p>
        </p:txBody>
      </p:sp>
      <p:sp>
        <p:nvSpPr>
          <p:cNvPr id="3" name="Text 1"/>
          <p:cNvSpPr txBox="1"/>
          <p:nvPr/>
        </p:nvSpPr>
        <p:spPr>
          <a:xfrm>
            <a:off x="640080" y="1188720"/>
            <a:ext cx="8046720" cy="1051560"/>
          </a:xfrm>
          <a:prstGeom prst="rect">
            <a:avLst/>
          </a:prstGeom>
          <a:solidFill>
            <a:srgbClr val="FFF8F0"/>
          </a:solidFill>
          <a:ln/>
        </p:spPr>
        <p:txBody>
          <a:bodyPr wrap="square" lIns="0" tIns="0" rIns="0" bIns="0" rtlCol="0" anchor="ctr"/>
          <a:lstStyle/>
          <a:p>
            <a:pPr marL="0" indent="0">
              <a:buNone/>
            </a:pPr>
            <a:endParaRPr lang="en-US" dirty="0"/>
          </a:p>
        </p:txBody>
      </p:sp>
      <p:sp>
        <p:nvSpPr>
          <p:cNvPr id="4" name="Text 2"/>
          <p:cNvSpPr txBox="1"/>
          <p:nvPr/>
        </p:nvSpPr>
        <p:spPr>
          <a:xfrm>
            <a:off x="914400" y="1280160"/>
            <a:ext cx="7498080" cy="640080"/>
          </a:xfrm>
          <a:prstGeom prst="rect">
            <a:avLst/>
          </a:prstGeom>
          <a:noFill/>
          <a:ln/>
        </p:spPr>
        <p:txBody>
          <a:bodyPr wrap="square" lIns="0" tIns="0" rIns="0" bIns="0" rtlCol="0" anchor="t"/>
          <a:lstStyle/>
          <a:p>
            <a:pPr marL="0" indent="0" algn="l">
              <a:buNone/>
            </a:pPr>
            <a:r>
              <a:rPr lang="en-US" sz="1500" i="1" dirty="0">
                <a:solidFill>
                  <a:srgbClr val="000000"/>
                </a:solidFill>
              </a:rPr>
              <a:t>“Before this walking group, I never left the house. I was at home, alone for the past 10 years. This walking group gave me a reason to leave the house. I made friends.”</a:t>
            </a:r>
            <a:endParaRPr lang="en-US" sz="1500" dirty="0"/>
          </a:p>
        </p:txBody>
      </p:sp>
      <p:sp>
        <p:nvSpPr>
          <p:cNvPr id="5" name="Text 3"/>
          <p:cNvSpPr txBox="1"/>
          <p:nvPr/>
        </p:nvSpPr>
        <p:spPr>
          <a:xfrm>
            <a:off x="914400" y="1920240"/>
            <a:ext cx="7498080" cy="274320"/>
          </a:xfrm>
          <a:prstGeom prst="rect">
            <a:avLst/>
          </a:prstGeom>
          <a:noFill/>
          <a:ln/>
        </p:spPr>
        <p:txBody>
          <a:bodyPr wrap="square" lIns="0" tIns="0" rIns="0" bIns="0" rtlCol="0" anchor="t"/>
          <a:lstStyle/>
          <a:p>
            <a:pPr marL="0" indent="0" algn="r">
              <a:buNone/>
            </a:pPr>
            <a:r>
              <a:rPr lang="en-US" sz="1200" dirty="0">
                <a:solidFill>
                  <a:srgbClr val="555555"/>
                </a:solidFill>
              </a:rPr>
              <a:t>— Walking group participant</a:t>
            </a:r>
            <a:endParaRPr lang="en-US" sz="1200" dirty="0"/>
          </a:p>
        </p:txBody>
      </p:sp>
      <p:sp>
        <p:nvSpPr>
          <p:cNvPr id="6" name="Text 4"/>
          <p:cNvSpPr txBox="1"/>
          <p:nvPr/>
        </p:nvSpPr>
        <p:spPr>
          <a:xfrm>
            <a:off x="640080" y="2423160"/>
            <a:ext cx="8046720" cy="1051560"/>
          </a:xfrm>
          <a:prstGeom prst="rect">
            <a:avLst/>
          </a:prstGeom>
          <a:solidFill>
            <a:srgbClr val="FFF8F0"/>
          </a:solidFill>
          <a:ln/>
        </p:spPr>
        <p:txBody>
          <a:bodyPr wrap="square" lIns="0" tIns="0" rIns="0" bIns="0" rtlCol="0" anchor="ctr"/>
          <a:lstStyle/>
          <a:p>
            <a:pPr marL="0" indent="0">
              <a:buNone/>
            </a:pPr>
            <a:endParaRPr lang="en-US" dirty="0"/>
          </a:p>
        </p:txBody>
      </p:sp>
      <p:sp>
        <p:nvSpPr>
          <p:cNvPr id="7" name="Text 5"/>
          <p:cNvSpPr txBox="1"/>
          <p:nvPr/>
        </p:nvSpPr>
        <p:spPr>
          <a:xfrm>
            <a:off x="914400" y="2514600"/>
            <a:ext cx="7498080" cy="640080"/>
          </a:xfrm>
          <a:prstGeom prst="rect">
            <a:avLst/>
          </a:prstGeom>
          <a:noFill/>
          <a:ln/>
        </p:spPr>
        <p:txBody>
          <a:bodyPr wrap="square" lIns="0" tIns="0" rIns="0" bIns="0" rtlCol="0" anchor="t"/>
          <a:lstStyle/>
          <a:p>
            <a:pPr marL="0" indent="0" algn="l">
              <a:buNone/>
            </a:pPr>
            <a:r>
              <a:rPr lang="en-US" sz="1500" i="1" dirty="0">
                <a:solidFill>
                  <a:srgbClr val="000000"/>
                </a:solidFill>
              </a:rPr>
              <a:t>“I have lived in [this town] for over 50 years and had never been on some of the trails we walk on. It’s been a great experience exploring our community.”</a:t>
            </a:r>
            <a:endParaRPr lang="en-US" sz="1500" dirty="0"/>
          </a:p>
        </p:txBody>
      </p:sp>
      <p:sp>
        <p:nvSpPr>
          <p:cNvPr id="8" name="Text 6"/>
          <p:cNvSpPr txBox="1"/>
          <p:nvPr/>
        </p:nvSpPr>
        <p:spPr>
          <a:xfrm>
            <a:off x="914400" y="3154680"/>
            <a:ext cx="7498080" cy="274320"/>
          </a:xfrm>
          <a:prstGeom prst="rect">
            <a:avLst/>
          </a:prstGeom>
          <a:noFill/>
          <a:ln/>
        </p:spPr>
        <p:txBody>
          <a:bodyPr wrap="square" lIns="0" tIns="0" rIns="0" bIns="0" rtlCol="0" anchor="t"/>
          <a:lstStyle/>
          <a:p>
            <a:pPr marL="0" indent="0" algn="r">
              <a:buNone/>
            </a:pPr>
            <a:r>
              <a:rPr lang="en-US" sz="1200" dirty="0">
                <a:solidFill>
                  <a:srgbClr val="555555"/>
                </a:solidFill>
              </a:rPr>
              <a:t>— Walking group participant</a:t>
            </a:r>
            <a:endParaRPr lang="en-US" sz="1200" dirty="0"/>
          </a:p>
        </p:txBody>
      </p:sp>
      <p:sp>
        <p:nvSpPr>
          <p:cNvPr id="9" name="Text 7"/>
          <p:cNvSpPr txBox="1"/>
          <p:nvPr/>
        </p:nvSpPr>
        <p:spPr>
          <a:xfrm>
            <a:off x="640080" y="3657600"/>
            <a:ext cx="8046720" cy="1051560"/>
          </a:xfrm>
          <a:prstGeom prst="rect">
            <a:avLst/>
          </a:prstGeom>
          <a:solidFill>
            <a:srgbClr val="FFF8F0"/>
          </a:solidFill>
          <a:ln/>
        </p:spPr>
        <p:txBody>
          <a:bodyPr wrap="square" lIns="0" tIns="0" rIns="0" bIns="0" rtlCol="0" anchor="ctr"/>
          <a:lstStyle/>
          <a:p>
            <a:pPr marL="0" indent="0">
              <a:buNone/>
            </a:pPr>
            <a:endParaRPr lang="en-US" dirty="0"/>
          </a:p>
        </p:txBody>
      </p:sp>
      <p:sp>
        <p:nvSpPr>
          <p:cNvPr id="10" name="Text 8"/>
          <p:cNvSpPr txBox="1"/>
          <p:nvPr/>
        </p:nvSpPr>
        <p:spPr>
          <a:xfrm>
            <a:off x="914400" y="3749040"/>
            <a:ext cx="7498080" cy="640080"/>
          </a:xfrm>
          <a:prstGeom prst="rect">
            <a:avLst/>
          </a:prstGeom>
          <a:noFill/>
          <a:ln/>
        </p:spPr>
        <p:txBody>
          <a:bodyPr wrap="square" lIns="0" tIns="0" rIns="0" bIns="0" rtlCol="0" anchor="t"/>
          <a:lstStyle/>
          <a:p>
            <a:pPr marL="0" indent="0" algn="l">
              <a:buNone/>
            </a:pPr>
            <a:r>
              <a:rPr lang="en-US" sz="1500" i="1" dirty="0">
                <a:solidFill>
                  <a:srgbClr val="000000"/>
                </a:solidFill>
              </a:rPr>
              <a:t>“Walking in this group was the best motivation that I needed to walk every day. When I was home, I would just sit and watch TV, now I want to go out and walk.”</a:t>
            </a:r>
            <a:endParaRPr lang="en-US" sz="1500" dirty="0"/>
          </a:p>
        </p:txBody>
      </p:sp>
      <p:sp>
        <p:nvSpPr>
          <p:cNvPr id="11" name="Text 9"/>
          <p:cNvSpPr txBox="1"/>
          <p:nvPr/>
        </p:nvSpPr>
        <p:spPr>
          <a:xfrm>
            <a:off x="914400" y="4389120"/>
            <a:ext cx="7498080" cy="274320"/>
          </a:xfrm>
          <a:prstGeom prst="rect">
            <a:avLst/>
          </a:prstGeom>
          <a:noFill/>
          <a:ln/>
        </p:spPr>
        <p:txBody>
          <a:bodyPr wrap="square" lIns="0" tIns="0" rIns="0" bIns="0" rtlCol="0" anchor="t"/>
          <a:lstStyle/>
          <a:p>
            <a:pPr marL="0" indent="0" algn="r">
              <a:buNone/>
            </a:pPr>
            <a:r>
              <a:rPr lang="en-US" sz="1200" dirty="0">
                <a:solidFill>
                  <a:srgbClr val="555555"/>
                </a:solidFill>
              </a:rPr>
              <a:t>— Walking group participant</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1"/>
          <p:cNvSpPr txBox="1">
            <a:spLocks noGrp="1"/>
          </p:cNvSpPr>
          <p:nvPr>
            <p:ph type="title" idx="101" hasCustomPrompt="1"/>
          </p:nvPr>
        </p:nvSpPr>
        <p:spPr>
          <a:xfrm>
            <a:off x="640080" y="228600"/>
            <a:ext cx="8046720" cy="777240"/>
          </a:xfrm>
          <a:prstGeom prst="rect">
            <a:avLst/>
          </a:prstGeom>
          <a:noFill/>
          <a:ln/>
        </p:spPr>
        <p:txBody>
          <a:bodyPr wrap="square" lIns="0" tIns="0" rIns="0" bIns="0" rtlCol="0" anchor="t"/>
          <a:lstStyle/>
          <a:p>
            <a:pPr marL="0" indent="0" algn="l">
              <a:buNone/>
            </a:pPr>
            <a:r>
              <a:rPr lang="en-US" sz="3400" b="1" dirty="0">
                <a:solidFill>
                  <a:srgbClr val="CC7A00"/>
                </a:solidFill>
              </a:rPr>
              <a:t>Sustaining Your Walking Group</a:t>
            </a:r>
            <a:endParaRPr lang="en-US" sz="3400" dirty="0"/>
          </a:p>
        </p:txBody>
      </p:sp>
      <p:sp>
        <p:nvSpPr>
          <p:cNvPr id="3" name="Text 1"/>
          <p:cNvSpPr txBox="1"/>
          <p:nvPr/>
        </p:nvSpPr>
        <p:spPr>
          <a:xfrm>
            <a:off x="579120" y="942975"/>
            <a:ext cx="3592368" cy="3474720"/>
          </a:xfrm>
          <a:prstGeom prst="rect">
            <a:avLst/>
          </a:prstGeom>
          <a:noFill/>
          <a:ln/>
        </p:spPr>
        <p:txBody>
          <a:bodyPr wrap="square" lIns="0" tIns="0" rIns="0" bIns="0" rtlCol="0" anchor="t"/>
          <a:lstStyle/>
          <a:p>
            <a:pPr marL="342900" indent="-342900" algn="l">
              <a:spcAft>
                <a:spcPts val="500"/>
              </a:spcAft>
              <a:buSzPct val="100000"/>
              <a:buChar char="•"/>
            </a:pPr>
            <a:r>
              <a:rPr lang="en-US" sz="1600" dirty="0">
                <a:solidFill>
                  <a:srgbClr val="000000"/>
                </a:solidFill>
              </a:rPr>
              <a:t>Peer leaders who take ownership of the group</a:t>
            </a:r>
            <a:endParaRPr lang="en-US" sz="1600" dirty="0"/>
          </a:p>
          <a:p>
            <a:pPr marL="342900" indent="-342900" algn="l">
              <a:spcAft>
                <a:spcPts val="500"/>
              </a:spcAft>
              <a:buSzPct val="100000"/>
              <a:buChar char="•"/>
            </a:pPr>
            <a:r>
              <a:rPr lang="en-US" sz="1600" dirty="0">
                <a:solidFill>
                  <a:srgbClr val="000000"/>
                </a:solidFill>
              </a:rPr>
              <a:t>Consistent schedule and routine (same day, same time)</a:t>
            </a:r>
            <a:endParaRPr lang="en-US" sz="1600" dirty="0"/>
          </a:p>
          <a:p>
            <a:pPr marL="342900" indent="-342900" algn="l">
              <a:spcAft>
                <a:spcPts val="500"/>
              </a:spcAft>
              <a:buSzPct val="100000"/>
              <a:buChar char="•"/>
            </a:pPr>
            <a:r>
              <a:rPr lang="en-US" sz="1600" dirty="0">
                <a:solidFill>
                  <a:srgbClr val="000000"/>
                </a:solidFill>
              </a:rPr>
              <a:t>Low cost to maintain after initial launch</a:t>
            </a:r>
            <a:endParaRPr lang="en-US" sz="1600" dirty="0"/>
          </a:p>
          <a:p>
            <a:pPr marL="342900" indent="-342900" algn="l">
              <a:spcAft>
                <a:spcPts val="500"/>
              </a:spcAft>
              <a:buSzPct val="100000"/>
              <a:buChar char="•"/>
            </a:pPr>
            <a:r>
              <a:rPr lang="en-US" sz="1600" dirty="0">
                <a:solidFill>
                  <a:srgbClr val="000000"/>
                </a:solidFill>
              </a:rPr>
              <a:t>Community partnership support for ongoing promotion</a:t>
            </a:r>
            <a:endParaRPr lang="en-US" sz="1600" dirty="0"/>
          </a:p>
          <a:p>
            <a:pPr marL="342900" indent="-342900" algn="l">
              <a:spcAft>
                <a:spcPts val="500"/>
              </a:spcAft>
              <a:buSzPct val="100000"/>
              <a:buChar char="•"/>
            </a:pPr>
            <a:r>
              <a:rPr lang="en-US" sz="1600" dirty="0">
                <a:solidFill>
                  <a:srgbClr val="000000"/>
                </a:solidFill>
              </a:rPr>
              <a:t>Participant-driven programming and route selection</a:t>
            </a:r>
            <a:endParaRPr lang="en-US" sz="1600" dirty="0"/>
          </a:p>
          <a:p>
            <a:pPr marL="342900" indent="-342900" algn="l">
              <a:spcAft>
                <a:spcPts val="500"/>
              </a:spcAft>
              <a:buSzPct val="100000"/>
              <a:buChar char="•"/>
            </a:pPr>
            <a:r>
              <a:rPr lang="en-US" sz="1600" dirty="0">
                <a:solidFill>
                  <a:srgbClr val="000000"/>
                </a:solidFill>
              </a:rPr>
              <a:t>Social bonds that motivate continued attendance</a:t>
            </a:r>
            <a:endParaRPr lang="en-US" sz="1600" dirty="0"/>
          </a:p>
          <a:p>
            <a:pPr marL="342900" indent="-342900" algn="l">
              <a:spcAft>
                <a:spcPts val="500"/>
              </a:spcAft>
              <a:buSzPct val="100000"/>
              <a:buChar char="•"/>
            </a:pPr>
            <a:r>
              <a:rPr lang="en-US" sz="1600" dirty="0">
                <a:solidFill>
                  <a:srgbClr val="000000"/>
                </a:solidFill>
              </a:rPr>
              <a:t>Celebrating milestones and group achievements</a:t>
            </a:r>
            <a:endParaRPr lang="en-US" sz="1600" dirty="0"/>
          </a:p>
        </p:txBody>
      </p:sp>
      <p:sp>
        <p:nvSpPr>
          <p:cNvPr id="4" name="Text 2"/>
          <p:cNvSpPr txBox="1"/>
          <p:nvPr/>
        </p:nvSpPr>
        <p:spPr>
          <a:xfrm>
            <a:off x="5303520" y="1188720"/>
            <a:ext cx="3383280" cy="3200400"/>
          </a:xfrm>
          <a:prstGeom prst="rect">
            <a:avLst/>
          </a:prstGeom>
          <a:solidFill>
            <a:srgbClr val="E0E0E0"/>
          </a:solidFill>
          <a:ln/>
        </p:spPr>
        <p:txBody>
          <a:bodyPr wrap="square" lIns="0" tIns="0" rIns="0" bIns="0" rtlCol="0" anchor="ctr"/>
          <a:lstStyle/>
          <a:p>
            <a:pPr marL="0" indent="0" algn="ctr">
              <a:buNone/>
            </a:pPr>
            <a:r>
              <a:rPr lang="en-US" sz="1100" dirty="0">
                <a:solidFill>
                  <a:srgbClr val="999999"/>
                </a:solidFill>
              </a:rPr>
              <a:t>[Add Photo:</a:t>
            </a:r>
            <a:endParaRPr lang="en-US" sz="1100" dirty="0"/>
          </a:p>
          <a:p>
            <a:pPr marL="0" indent="0" algn="ctr">
              <a:buNone/>
            </a:pPr>
            <a:r>
              <a:rPr lang="en-US" sz="1100" dirty="0">
                <a:solidFill>
                  <a:srgbClr val="999999"/>
                </a:solidFill>
              </a:rPr>
              <a:t>Booklet p.11 — Dallas</a:t>
            </a:r>
            <a:endParaRPr lang="en-US" sz="1100" dirty="0"/>
          </a:p>
          <a:p>
            <a:pPr marL="0" indent="0" algn="ctr">
              <a:buNone/>
            </a:pPr>
            <a:r>
              <a:rPr lang="en-US" sz="1100" dirty="0">
                <a:solidFill>
                  <a:srgbClr val="999999"/>
                </a:solidFill>
              </a:rPr>
              <a:t>Heart &amp; Sole with</a:t>
            </a:r>
            <a:endParaRPr lang="en-US" sz="1100" dirty="0"/>
          </a:p>
          <a:p>
            <a:pPr marL="0" indent="0" algn="ctr">
              <a:buNone/>
            </a:pPr>
            <a:r>
              <a:rPr lang="en-US" sz="1100" dirty="0">
                <a:solidFill>
                  <a:srgbClr val="999999"/>
                </a:solidFill>
              </a:rPr>
              <a:t>PCT Challenge medals]</a:t>
            </a:r>
            <a:endParaRPr lang="en-US" sz="1100" dirty="0"/>
          </a:p>
        </p:txBody>
      </p:sp>
      <p:pic>
        <p:nvPicPr>
          <p:cNvPr id="7" name="Picture 6">
            <a:extLst>
              <a:ext uri="{FF2B5EF4-FFF2-40B4-BE49-F238E27FC236}">
                <a16:creationId xmlns:a16="http://schemas.microsoft.com/office/drawing/2014/main" id="{2A74CC9A-2505-8C11-9F99-6DF2E777F319}"/>
              </a:ext>
            </a:extLst>
          </p:cNvPr>
          <p:cNvPicPr>
            <a:picLocks noChangeAspect="1"/>
          </p:cNvPicPr>
          <p:nvPr/>
        </p:nvPicPr>
        <p:blipFill>
          <a:blip r:embed="rId3"/>
          <a:stretch>
            <a:fillRect/>
          </a:stretch>
        </p:blipFill>
        <p:spPr>
          <a:xfrm>
            <a:off x="4232448" y="1005840"/>
            <a:ext cx="4911551" cy="364617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1"/>
          <p:cNvSpPr txBox="1">
            <a:spLocks noGrp="1"/>
          </p:cNvSpPr>
          <p:nvPr>
            <p:ph type="title" idx="101" hasCustomPrompt="1"/>
          </p:nvPr>
        </p:nvSpPr>
        <p:spPr>
          <a:xfrm>
            <a:off x="640080" y="228600"/>
            <a:ext cx="8046720" cy="777240"/>
          </a:xfrm>
          <a:prstGeom prst="rect">
            <a:avLst/>
          </a:prstGeom>
          <a:noFill/>
          <a:ln/>
        </p:spPr>
        <p:txBody>
          <a:bodyPr wrap="square" lIns="0" tIns="0" rIns="0" bIns="0" rtlCol="0" anchor="t"/>
          <a:lstStyle/>
          <a:p>
            <a:pPr marL="0" indent="0" algn="l">
              <a:buNone/>
            </a:pPr>
            <a:r>
              <a:rPr lang="en-US" sz="3400" b="1" dirty="0">
                <a:solidFill>
                  <a:srgbClr val="CC7A00"/>
                </a:solidFill>
              </a:rPr>
              <a:t>Start Where You Are</a:t>
            </a:r>
            <a:endParaRPr lang="en-US" sz="3400" dirty="0"/>
          </a:p>
        </p:txBody>
      </p:sp>
      <p:sp>
        <p:nvSpPr>
          <p:cNvPr id="3" name="Text 1"/>
          <p:cNvSpPr txBox="1"/>
          <p:nvPr/>
        </p:nvSpPr>
        <p:spPr>
          <a:xfrm>
            <a:off x="640080" y="1188720"/>
            <a:ext cx="4389120" cy="3474720"/>
          </a:xfrm>
          <a:prstGeom prst="rect">
            <a:avLst/>
          </a:prstGeom>
          <a:noFill/>
          <a:ln/>
        </p:spPr>
        <p:txBody>
          <a:bodyPr wrap="square" lIns="0" tIns="0" rIns="0" bIns="0" rtlCol="0" anchor="t"/>
          <a:lstStyle/>
          <a:p>
            <a:pPr marL="342900" indent="-342900" algn="l">
              <a:spcAft>
                <a:spcPts val="500"/>
              </a:spcAft>
              <a:buSzPct val="100000"/>
              <a:buChar char="•"/>
            </a:pPr>
            <a:r>
              <a:rPr lang="en-US" sz="1600" dirty="0">
                <a:solidFill>
                  <a:srgbClr val="000000"/>
                </a:solidFill>
              </a:rPr>
              <a:t>You don't need a grant to start a walking group</a:t>
            </a:r>
            <a:endParaRPr lang="en-US" sz="1600" dirty="0"/>
          </a:p>
          <a:p>
            <a:pPr marL="342900" indent="-342900" algn="l">
              <a:spcAft>
                <a:spcPts val="500"/>
              </a:spcAft>
              <a:buSzPct val="100000"/>
              <a:buChar char="•"/>
            </a:pPr>
            <a:r>
              <a:rPr lang="en-US" sz="1600" dirty="0">
                <a:solidFill>
                  <a:srgbClr val="000000"/>
                </a:solidFill>
              </a:rPr>
              <a:t>Begin with staff enthusiasm and community interest</a:t>
            </a:r>
            <a:endParaRPr lang="en-US" sz="1600" dirty="0"/>
          </a:p>
          <a:p>
            <a:pPr marL="342900" indent="-342900" algn="l">
              <a:spcAft>
                <a:spcPts val="500"/>
              </a:spcAft>
              <a:buSzPct val="100000"/>
              <a:buChar char="•"/>
            </a:pPr>
            <a:r>
              <a:rPr lang="en-US" sz="1600" dirty="0">
                <a:solidFill>
                  <a:srgbClr val="000000"/>
                </a:solidFill>
              </a:rPr>
              <a:t>Start small: 3–5 regular walkers is a success</a:t>
            </a:r>
            <a:endParaRPr lang="en-US" sz="1600" dirty="0"/>
          </a:p>
          <a:p>
            <a:pPr marL="342900" indent="-342900" algn="l">
              <a:spcAft>
                <a:spcPts val="500"/>
              </a:spcAft>
              <a:buSzPct val="100000"/>
              <a:buChar char="•"/>
            </a:pPr>
            <a:r>
              <a:rPr lang="en-US" sz="1600" dirty="0">
                <a:solidFill>
                  <a:srgbClr val="000000"/>
                </a:solidFill>
              </a:rPr>
              <a:t>Use existing routes — sidewalks, parks, trails</a:t>
            </a:r>
            <a:endParaRPr lang="en-US" sz="1600" dirty="0"/>
          </a:p>
          <a:p>
            <a:pPr marL="342900" indent="-342900" algn="l">
              <a:spcAft>
                <a:spcPts val="500"/>
              </a:spcAft>
              <a:buSzPct val="100000"/>
              <a:buChar char="•"/>
            </a:pPr>
            <a:r>
              <a:rPr lang="en-US" sz="1600" dirty="0">
                <a:solidFill>
                  <a:srgbClr val="000000"/>
                </a:solidFill>
              </a:rPr>
              <a:t>Build partnerships gradually over time</a:t>
            </a:r>
            <a:endParaRPr lang="en-US" sz="1600" dirty="0"/>
          </a:p>
          <a:p>
            <a:pPr marL="342900" indent="-342900" algn="l">
              <a:spcAft>
                <a:spcPts val="500"/>
              </a:spcAft>
              <a:buSzPct val="100000"/>
              <a:buChar char="•"/>
            </a:pPr>
            <a:r>
              <a:rPr lang="en-US" sz="1600" dirty="0">
                <a:solidFill>
                  <a:srgbClr val="000000"/>
                </a:solidFill>
              </a:rPr>
              <a:t>Adapt the model to your community's needs and setting</a:t>
            </a:r>
            <a:endParaRPr lang="en-US" sz="1600" dirty="0"/>
          </a:p>
          <a:p>
            <a:pPr marL="342900" indent="-342900" algn="l">
              <a:spcAft>
                <a:spcPts val="500"/>
              </a:spcAft>
              <a:buSzPct val="100000"/>
              <a:buChar char="•"/>
            </a:pPr>
            <a:r>
              <a:rPr lang="en-US" sz="1600" dirty="0">
                <a:solidFill>
                  <a:srgbClr val="000000"/>
                </a:solidFill>
              </a:rPr>
              <a:t>Any library can host a walking group</a:t>
            </a:r>
            <a:endParaRPr lang="en-US" sz="1600" dirty="0"/>
          </a:p>
        </p:txBody>
      </p:sp>
      <p:sp>
        <p:nvSpPr>
          <p:cNvPr id="4" name="Text 2"/>
          <p:cNvSpPr txBox="1"/>
          <p:nvPr/>
        </p:nvSpPr>
        <p:spPr>
          <a:xfrm>
            <a:off x="5303520" y="1188720"/>
            <a:ext cx="3383280" cy="3200400"/>
          </a:xfrm>
          <a:prstGeom prst="rect">
            <a:avLst/>
          </a:prstGeom>
          <a:solidFill>
            <a:srgbClr val="E0E0E0"/>
          </a:solidFill>
          <a:ln/>
        </p:spPr>
        <p:txBody>
          <a:bodyPr wrap="square" lIns="0" tIns="0" rIns="0" bIns="0" rtlCol="0" anchor="ctr"/>
          <a:lstStyle/>
          <a:p>
            <a:pPr marL="0" indent="0" algn="ctr">
              <a:buNone/>
            </a:pPr>
            <a:r>
              <a:rPr lang="en-US" sz="1100" dirty="0">
                <a:solidFill>
                  <a:srgbClr val="999999"/>
                </a:solidFill>
              </a:rPr>
              <a:t>[Add Photo:</a:t>
            </a:r>
            <a:endParaRPr lang="en-US" sz="1100" dirty="0"/>
          </a:p>
          <a:p>
            <a:pPr marL="0" indent="0" algn="ctr">
              <a:buNone/>
            </a:pPr>
            <a:r>
              <a:rPr lang="en-US" sz="1100" dirty="0">
                <a:solidFill>
                  <a:srgbClr val="999999"/>
                </a:solidFill>
              </a:rPr>
              <a:t>Booklet p.12 — Wallowa</a:t>
            </a:r>
            <a:endParaRPr lang="en-US" sz="1100" dirty="0"/>
          </a:p>
          <a:p>
            <a:pPr marL="0" indent="0" algn="ctr">
              <a:buNone/>
            </a:pPr>
            <a:r>
              <a:rPr lang="en-US" sz="1100" dirty="0">
                <a:solidFill>
                  <a:srgbClr val="999999"/>
                </a:solidFill>
              </a:rPr>
              <a:t>Great Wallowa Walk About</a:t>
            </a:r>
            <a:endParaRPr lang="en-US" sz="1100" dirty="0"/>
          </a:p>
          <a:p>
            <a:pPr marL="0" indent="0" algn="ctr">
              <a:buNone/>
            </a:pPr>
            <a:r>
              <a:rPr lang="en-US" sz="1100" dirty="0">
                <a:solidFill>
                  <a:srgbClr val="999999"/>
                </a:solidFill>
              </a:rPr>
              <a:t>on Nez Perce loop]</a:t>
            </a:r>
            <a:endParaRPr lang="en-US" sz="1100" dirty="0"/>
          </a:p>
        </p:txBody>
      </p:sp>
      <p:pic>
        <p:nvPicPr>
          <p:cNvPr id="5" name="Picture 4">
            <a:extLst>
              <a:ext uri="{FF2B5EF4-FFF2-40B4-BE49-F238E27FC236}">
                <a16:creationId xmlns:a16="http://schemas.microsoft.com/office/drawing/2014/main" id="{2218646A-323F-25D7-AE42-1DDE139A0771}"/>
              </a:ext>
            </a:extLst>
          </p:cNvPr>
          <p:cNvPicPr>
            <a:picLocks noChangeAspect="1"/>
          </p:cNvPicPr>
          <p:nvPr/>
        </p:nvPicPr>
        <p:blipFill>
          <a:blip r:embed="rId3"/>
          <a:stretch>
            <a:fillRect/>
          </a:stretch>
        </p:blipFill>
        <p:spPr>
          <a:xfrm>
            <a:off x="5231129" y="328612"/>
            <a:ext cx="3669031" cy="4586288"/>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1"/>
          <p:cNvSpPr txBox="1">
            <a:spLocks noGrp="1"/>
          </p:cNvSpPr>
          <p:nvPr>
            <p:ph type="title" idx="101" hasCustomPrompt="1"/>
          </p:nvPr>
        </p:nvSpPr>
        <p:spPr>
          <a:xfrm>
            <a:off x="640080" y="228600"/>
            <a:ext cx="8046720" cy="777240"/>
          </a:xfrm>
          <a:prstGeom prst="rect">
            <a:avLst/>
          </a:prstGeom>
          <a:noFill/>
          <a:ln/>
        </p:spPr>
        <p:txBody>
          <a:bodyPr wrap="square" lIns="0" tIns="0" rIns="0" bIns="0" rtlCol="0" anchor="t"/>
          <a:lstStyle/>
          <a:p>
            <a:pPr marL="0" indent="0" algn="l">
              <a:buNone/>
            </a:pPr>
            <a:r>
              <a:rPr lang="en-US" sz="3400" b="1" dirty="0">
                <a:solidFill>
                  <a:srgbClr val="CC7A00"/>
                </a:solidFill>
              </a:rPr>
              <a:t>Your Free Toolkit</a:t>
            </a:r>
            <a:endParaRPr lang="en-US" sz="3400" dirty="0"/>
          </a:p>
        </p:txBody>
      </p:sp>
      <p:sp>
        <p:nvSpPr>
          <p:cNvPr id="3" name="Text 1"/>
          <p:cNvSpPr txBox="1"/>
          <p:nvPr/>
        </p:nvSpPr>
        <p:spPr>
          <a:xfrm>
            <a:off x="640080" y="1188720"/>
            <a:ext cx="5029200" cy="411480"/>
          </a:xfrm>
          <a:prstGeom prst="rect">
            <a:avLst/>
          </a:prstGeom>
          <a:noFill/>
          <a:ln/>
        </p:spPr>
        <p:txBody>
          <a:bodyPr wrap="square" lIns="0" tIns="0" rIns="0" bIns="0" rtlCol="0" anchor="t"/>
          <a:lstStyle/>
          <a:p>
            <a:pPr marL="0" indent="0" algn="l">
              <a:buNone/>
            </a:pPr>
            <a:r>
              <a:rPr lang="en-US" sz="1800" b="1" dirty="0">
                <a:solidFill>
                  <a:srgbClr val="000000"/>
                </a:solidFill>
              </a:rPr>
              <a:t>Step It Up! Program Implementation Toolkit</a:t>
            </a:r>
            <a:endParaRPr lang="en-US" sz="1800" dirty="0"/>
          </a:p>
        </p:txBody>
      </p:sp>
      <p:sp>
        <p:nvSpPr>
          <p:cNvPr id="4" name="Text 2"/>
          <p:cNvSpPr txBox="1"/>
          <p:nvPr/>
        </p:nvSpPr>
        <p:spPr>
          <a:xfrm>
            <a:off x="640080" y="1600200"/>
            <a:ext cx="5029200" cy="320040"/>
          </a:xfrm>
          <a:prstGeom prst="rect">
            <a:avLst/>
          </a:prstGeom>
          <a:noFill/>
          <a:ln/>
        </p:spPr>
        <p:txBody>
          <a:bodyPr wrap="square" lIns="0" tIns="0" rIns="0" bIns="0" rtlCol="0" anchor="t"/>
          <a:lstStyle/>
          <a:p>
            <a:pPr marL="0" indent="0" algn="l">
              <a:buNone/>
            </a:pPr>
            <a:r>
              <a:rPr lang="en-US" sz="1200" i="1" dirty="0">
                <a:solidFill>
                  <a:srgbClr val="555555"/>
                </a:solidFill>
              </a:rPr>
              <a:t>Created by OHSU School of Nursing  |  Funded by NIH/NINR</a:t>
            </a:r>
            <a:endParaRPr lang="en-US" sz="1200" dirty="0"/>
          </a:p>
        </p:txBody>
      </p:sp>
      <p:sp>
        <p:nvSpPr>
          <p:cNvPr id="5" name="Text 3"/>
          <p:cNvSpPr txBox="1"/>
          <p:nvPr/>
        </p:nvSpPr>
        <p:spPr>
          <a:xfrm>
            <a:off x="640080" y="2103120"/>
            <a:ext cx="4572000" cy="274320"/>
          </a:xfrm>
          <a:prstGeom prst="rect">
            <a:avLst/>
          </a:prstGeom>
          <a:noFill/>
          <a:ln/>
        </p:spPr>
        <p:txBody>
          <a:bodyPr wrap="square" lIns="0" tIns="0" rIns="0" bIns="0" rtlCol="0" anchor="t"/>
          <a:lstStyle/>
          <a:p>
            <a:pPr marL="0" indent="0" algn="l">
              <a:buNone/>
            </a:pPr>
            <a:r>
              <a:rPr lang="en-US" sz="1500" b="1" dirty="0">
                <a:solidFill>
                  <a:srgbClr val="000000"/>
                </a:solidFill>
              </a:rPr>
              <a:t>The toolkit includes:</a:t>
            </a:r>
            <a:endParaRPr lang="en-US" sz="1500" dirty="0"/>
          </a:p>
        </p:txBody>
      </p:sp>
      <p:sp>
        <p:nvSpPr>
          <p:cNvPr id="6" name="Text 4"/>
          <p:cNvSpPr txBox="1"/>
          <p:nvPr/>
        </p:nvSpPr>
        <p:spPr>
          <a:xfrm>
            <a:off x="640080" y="2468880"/>
            <a:ext cx="4572000" cy="2286000"/>
          </a:xfrm>
          <a:prstGeom prst="rect">
            <a:avLst/>
          </a:prstGeom>
          <a:noFill/>
          <a:ln/>
        </p:spPr>
        <p:txBody>
          <a:bodyPr wrap="square" lIns="0" tIns="0" rIns="0" bIns="0" rtlCol="0" anchor="t"/>
          <a:lstStyle/>
          <a:p>
            <a:pPr marL="342900" indent="-342900" algn="l">
              <a:spcAft>
                <a:spcPts val="400"/>
              </a:spcAft>
              <a:buSzPct val="100000"/>
              <a:buChar char="•"/>
            </a:pPr>
            <a:r>
              <a:rPr lang="en-US" sz="1500" dirty="0">
                <a:solidFill>
                  <a:srgbClr val="000000"/>
                </a:solidFill>
              </a:rPr>
              <a:t>10 step-by-step implementation guides</a:t>
            </a:r>
            <a:endParaRPr lang="en-US" sz="1500" dirty="0"/>
          </a:p>
          <a:p>
            <a:pPr marL="342900" indent="-342900" algn="l">
              <a:spcAft>
                <a:spcPts val="400"/>
              </a:spcAft>
              <a:buSzPct val="100000"/>
              <a:buChar char="•"/>
            </a:pPr>
            <a:r>
              <a:rPr lang="en-US" sz="1500" dirty="0">
                <a:solidFill>
                  <a:srgbClr val="000000"/>
                </a:solidFill>
              </a:rPr>
              <a:t>Community partner planning tools</a:t>
            </a:r>
            <a:endParaRPr lang="en-US" sz="1500" dirty="0"/>
          </a:p>
          <a:p>
            <a:pPr marL="342900" indent="-342900" algn="l">
              <a:spcAft>
                <a:spcPts val="400"/>
              </a:spcAft>
              <a:buSzPct val="100000"/>
              <a:buChar char="•"/>
            </a:pPr>
            <a:r>
              <a:rPr lang="en-US" sz="1500" dirty="0">
                <a:solidFill>
                  <a:srgbClr val="000000"/>
                </a:solidFill>
              </a:rPr>
              <a:t>Walking Fundamentals handout</a:t>
            </a:r>
            <a:endParaRPr lang="en-US" sz="1500" dirty="0"/>
          </a:p>
          <a:p>
            <a:pPr marL="342900" indent="-342900" algn="l">
              <a:spcAft>
                <a:spcPts val="400"/>
              </a:spcAft>
              <a:buSzPct val="100000"/>
              <a:buChar char="•"/>
            </a:pPr>
            <a:r>
              <a:rPr lang="en-US" sz="1500" dirty="0">
                <a:solidFill>
                  <a:srgbClr val="000000"/>
                </a:solidFill>
              </a:rPr>
              <a:t>Benefits of Walking handout</a:t>
            </a:r>
            <a:endParaRPr lang="en-US" sz="1500" dirty="0"/>
          </a:p>
          <a:p>
            <a:pPr marL="342900" indent="-342900" algn="l">
              <a:spcAft>
                <a:spcPts val="400"/>
              </a:spcAft>
              <a:buSzPct val="100000"/>
              <a:buChar char="•"/>
            </a:pPr>
            <a:r>
              <a:rPr lang="en-US" sz="1500" dirty="0">
                <a:solidFill>
                  <a:srgbClr val="000000"/>
                </a:solidFill>
              </a:rPr>
              <a:t>Stretching guide with illustrations</a:t>
            </a:r>
            <a:endParaRPr lang="en-US" sz="1500" dirty="0"/>
          </a:p>
          <a:p>
            <a:pPr marL="342900" indent="-342900" algn="l">
              <a:spcAft>
                <a:spcPts val="400"/>
              </a:spcAft>
              <a:buSzPct val="100000"/>
              <a:buChar char="•"/>
            </a:pPr>
            <a:r>
              <a:rPr lang="en-US" sz="1500" dirty="0">
                <a:solidFill>
                  <a:srgbClr val="000000"/>
                </a:solidFill>
              </a:rPr>
              <a:t>SMART goal-setting templates</a:t>
            </a:r>
            <a:endParaRPr lang="en-US" sz="1500" dirty="0"/>
          </a:p>
        </p:txBody>
      </p:sp>
      <p:sp>
        <p:nvSpPr>
          <p:cNvPr id="7" name="Text 5"/>
          <p:cNvSpPr txBox="1"/>
          <p:nvPr/>
        </p:nvSpPr>
        <p:spPr>
          <a:xfrm>
            <a:off x="640080" y="4572000"/>
            <a:ext cx="6728460" cy="320040"/>
          </a:xfrm>
          <a:prstGeom prst="rect">
            <a:avLst/>
          </a:prstGeom>
          <a:noFill/>
          <a:ln/>
        </p:spPr>
        <p:txBody>
          <a:bodyPr wrap="square" lIns="0" tIns="0" rIns="0" bIns="0" rtlCol="0" anchor="b"/>
          <a:lstStyle/>
          <a:p>
            <a:r>
              <a:rPr lang="en-US" sz="1400" b="1" dirty="0">
                <a:solidFill>
                  <a:srgbClr val="CC7A00"/>
                </a:solidFill>
                <a:hlinkClick r:id="rId3"/>
              </a:rPr>
              <a:t>https://www.ohsu.edu/sites/default/files/2026-02/step-it-up-toolkit-accessible.pdf</a:t>
            </a:r>
            <a:r>
              <a:rPr lang="en-US" sz="1400" b="1" dirty="0">
                <a:solidFill>
                  <a:srgbClr val="CC7A00"/>
                </a:solidFill>
              </a:rPr>
              <a:t> </a:t>
            </a:r>
            <a:endParaRPr lang="en-US" sz="1400" dirty="0"/>
          </a:p>
        </p:txBody>
      </p:sp>
      <p:sp>
        <p:nvSpPr>
          <p:cNvPr id="8" name="Text 6"/>
          <p:cNvSpPr txBox="1"/>
          <p:nvPr/>
        </p:nvSpPr>
        <p:spPr>
          <a:xfrm>
            <a:off x="5486400" y="1188720"/>
            <a:ext cx="3200400" cy="3200400"/>
          </a:xfrm>
          <a:prstGeom prst="rect">
            <a:avLst/>
          </a:prstGeom>
          <a:solidFill>
            <a:srgbClr val="E0E0E0"/>
          </a:solidFill>
          <a:ln/>
        </p:spPr>
        <p:txBody>
          <a:bodyPr wrap="square" lIns="0" tIns="0" rIns="0" bIns="0" rtlCol="0" anchor="ctr"/>
          <a:lstStyle/>
          <a:p>
            <a:pPr marL="0" indent="0" algn="ctr">
              <a:buNone/>
            </a:pPr>
            <a:r>
              <a:rPr lang="en-US" sz="1100" dirty="0">
                <a:solidFill>
                  <a:srgbClr val="999999"/>
                </a:solidFill>
              </a:rPr>
              <a:t>[Add Image:</a:t>
            </a:r>
            <a:endParaRPr lang="en-US" sz="1100" dirty="0"/>
          </a:p>
          <a:p>
            <a:pPr marL="0" indent="0" algn="ctr">
              <a:buNone/>
            </a:pPr>
            <a:r>
              <a:rPr lang="en-US" sz="1100" dirty="0">
                <a:solidFill>
                  <a:srgbClr val="999999"/>
                </a:solidFill>
              </a:rPr>
              <a:t>Toolkit Cover]</a:t>
            </a:r>
            <a:endParaRPr lang="en-US" sz="1100" dirty="0"/>
          </a:p>
        </p:txBody>
      </p:sp>
      <p:pic>
        <p:nvPicPr>
          <p:cNvPr id="10" name="Picture 9">
            <a:extLst>
              <a:ext uri="{FF2B5EF4-FFF2-40B4-BE49-F238E27FC236}">
                <a16:creationId xmlns:a16="http://schemas.microsoft.com/office/drawing/2014/main" id="{F45F2E06-CDDE-BB2E-4443-BDD809FC23D6}"/>
              </a:ext>
            </a:extLst>
          </p:cNvPr>
          <p:cNvPicPr>
            <a:picLocks noChangeAspect="1"/>
          </p:cNvPicPr>
          <p:nvPr/>
        </p:nvPicPr>
        <p:blipFill>
          <a:blip r:embed="rId4"/>
          <a:stretch>
            <a:fillRect/>
          </a:stretch>
        </p:blipFill>
        <p:spPr>
          <a:xfrm>
            <a:off x="5369087" y="154305"/>
            <a:ext cx="3435025" cy="444627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DF315-1A77-52DE-F7D8-DB859BDC1F4B}"/>
              </a:ext>
            </a:extLst>
          </p:cNvPr>
          <p:cNvSpPr>
            <a:spLocks noGrp="1"/>
          </p:cNvSpPr>
          <p:nvPr>
            <p:ph type="title" idx="101"/>
          </p:nvPr>
        </p:nvSpPr>
        <p:spPr>
          <a:xfrm>
            <a:off x="640080" y="64770"/>
            <a:ext cx="8503920" cy="777240"/>
          </a:xfrm>
        </p:spPr>
        <p:txBody>
          <a:bodyPr/>
          <a:lstStyle/>
          <a:p>
            <a:r>
              <a:rPr lang="en-US" dirty="0"/>
              <a:t>Dream BIG! From groups to infrastructure</a:t>
            </a:r>
          </a:p>
        </p:txBody>
      </p:sp>
      <p:pic>
        <p:nvPicPr>
          <p:cNvPr id="4" name="Picture 3">
            <a:extLst>
              <a:ext uri="{FF2B5EF4-FFF2-40B4-BE49-F238E27FC236}">
                <a16:creationId xmlns:a16="http://schemas.microsoft.com/office/drawing/2014/main" id="{C1A15BE4-9528-D315-77F0-66216C326C0E}"/>
              </a:ext>
            </a:extLst>
          </p:cNvPr>
          <p:cNvPicPr>
            <a:picLocks noChangeAspect="1"/>
          </p:cNvPicPr>
          <p:nvPr/>
        </p:nvPicPr>
        <p:blipFill>
          <a:blip r:embed="rId2"/>
          <a:srcRect t="22083" b="27417"/>
          <a:stretch>
            <a:fillRect/>
          </a:stretch>
        </p:blipFill>
        <p:spPr>
          <a:xfrm>
            <a:off x="387350" y="842010"/>
            <a:ext cx="8641344" cy="2914650"/>
          </a:xfrm>
          <a:prstGeom prst="rect">
            <a:avLst/>
          </a:prstGeom>
        </p:spPr>
      </p:pic>
      <p:pic>
        <p:nvPicPr>
          <p:cNvPr id="6" name="Picture 5">
            <a:extLst>
              <a:ext uri="{FF2B5EF4-FFF2-40B4-BE49-F238E27FC236}">
                <a16:creationId xmlns:a16="http://schemas.microsoft.com/office/drawing/2014/main" id="{142ABC49-CA82-23E2-EFB3-1AF8C175569B}"/>
              </a:ext>
            </a:extLst>
          </p:cNvPr>
          <p:cNvPicPr>
            <a:picLocks noChangeAspect="1"/>
          </p:cNvPicPr>
          <p:nvPr/>
        </p:nvPicPr>
        <p:blipFill>
          <a:blip r:embed="rId3"/>
          <a:stretch>
            <a:fillRect/>
          </a:stretch>
        </p:blipFill>
        <p:spPr>
          <a:xfrm>
            <a:off x="925830" y="3204541"/>
            <a:ext cx="7772400" cy="1921814"/>
          </a:xfrm>
          <a:prstGeom prst="rect">
            <a:avLst/>
          </a:prstGeom>
        </p:spPr>
      </p:pic>
    </p:spTree>
    <p:extLst>
      <p:ext uri="{BB962C8B-B14F-4D97-AF65-F5344CB8AC3E}">
        <p14:creationId xmlns:p14="http://schemas.microsoft.com/office/powerpoint/2010/main" val="20379860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1"/>
          <p:cNvSpPr txBox="1">
            <a:spLocks noGrp="1"/>
          </p:cNvSpPr>
          <p:nvPr>
            <p:ph type="title" idx="101" hasCustomPrompt="1"/>
          </p:nvPr>
        </p:nvSpPr>
        <p:spPr>
          <a:xfrm>
            <a:off x="640080" y="228600"/>
            <a:ext cx="8046720" cy="777240"/>
          </a:xfrm>
          <a:prstGeom prst="rect">
            <a:avLst/>
          </a:prstGeom>
          <a:noFill/>
          <a:ln/>
        </p:spPr>
        <p:txBody>
          <a:bodyPr wrap="square" lIns="0" tIns="0" rIns="0" bIns="0" rtlCol="0" anchor="t"/>
          <a:lstStyle/>
          <a:p>
            <a:pPr marL="0" indent="0" algn="l">
              <a:buNone/>
            </a:pPr>
            <a:r>
              <a:rPr lang="en-US" sz="3400" b="1" dirty="0">
                <a:solidFill>
                  <a:srgbClr val="CC7A00"/>
                </a:solidFill>
              </a:rPr>
              <a:t>Walking + Civic Engagement</a:t>
            </a:r>
            <a:endParaRPr lang="en-US" sz="3400" dirty="0"/>
          </a:p>
        </p:txBody>
      </p:sp>
      <p:sp>
        <p:nvSpPr>
          <p:cNvPr id="3" name="Text 1"/>
          <p:cNvSpPr txBox="1"/>
          <p:nvPr/>
        </p:nvSpPr>
        <p:spPr>
          <a:xfrm>
            <a:off x="640080" y="1188720"/>
            <a:ext cx="8046720" cy="457200"/>
          </a:xfrm>
          <a:prstGeom prst="rect">
            <a:avLst/>
          </a:prstGeom>
          <a:noFill/>
          <a:ln/>
        </p:spPr>
        <p:txBody>
          <a:bodyPr wrap="square" lIns="0" tIns="0" rIns="0" bIns="0" rtlCol="0" anchor="t"/>
          <a:lstStyle/>
          <a:p>
            <a:pPr marL="0" indent="0" algn="l">
              <a:buNone/>
            </a:pPr>
            <a:r>
              <a:rPr lang="en-US" sz="1500" dirty="0">
                <a:solidFill>
                  <a:srgbClr val="000000"/>
                </a:solidFill>
              </a:rPr>
              <a:t>Change Club groups used their walks to improve their communities:</a:t>
            </a:r>
            <a:endParaRPr lang="en-US" sz="1500" dirty="0"/>
          </a:p>
        </p:txBody>
      </p:sp>
      <p:sp>
        <p:nvSpPr>
          <p:cNvPr id="4" name="Text 2"/>
          <p:cNvSpPr txBox="1"/>
          <p:nvPr/>
        </p:nvSpPr>
        <p:spPr>
          <a:xfrm>
            <a:off x="640080" y="1783080"/>
            <a:ext cx="3931920" cy="868680"/>
          </a:xfrm>
          <a:prstGeom prst="rect">
            <a:avLst/>
          </a:prstGeom>
          <a:solidFill>
            <a:srgbClr val="EDF7ED"/>
          </a:solidFill>
          <a:ln/>
        </p:spPr>
        <p:txBody>
          <a:bodyPr wrap="square" lIns="0" tIns="0" rIns="0" bIns="0" rtlCol="0" anchor="ctr"/>
          <a:lstStyle/>
          <a:p>
            <a:pPr marL="0" indent="0">
              <a:buNone/>
            </a:pPr>
            <a:endParaRPr lang="en-US" dirty="0"/>
          </a:p>
        </p:txBody>
      </p:sp>
      <p:sp>
        <p:nvSpPr>
          <p:cNvPr id="5" name="Text 3"/>
          <p:cNvSpPr txBox="1"/>
          <p:nvPr/>
        </p:nvSpPr>
        <p:spPr>
          <a:xfrm>
            <a:off x="777240" y="1828800"/>
            <a:ext cx="3657600" cy="274320"/>
          </a:xfrm>
          <a:prstGeom prst="rect">
            <a:avLst/>
          </a:prstGeom>
          <a:noFill/>
          <a:ln/>
        </p:spPr>
        <p:txBody>
          <a:bodyPr wrap="square" lIns="0" tIns="0" rIns="0" bIns="0" rtlCol="0" anchor="t"/>
          <a:lstStyle/>
          <a:p>
            <a:pPr marL="0" indent="0" algn="l">
              <a:buNone/>
            </a:pPr>
            <a:r>
              <a:rPr lang="en-US" sz="1300" b="1" dirty="0">
                <a:solidFill>
                  <a:srgbClr val="4A7C59"/>
                </a:solidFill>
              </a:rPr>
              <a:t>Gold Beach</a:t>
            </a:r>
            <a:endParaRPr lang="en-US" sz="1300" dirty="0"/>
          </a:p>
        </p:txBody>
      </p:sp>
      <p:sp>
        <p:nvSpPr>
          <p:cNvPr id="6" name="Text 4"/>
          <p:cNvSpPr txBox="1"/>
          <p:nvPr/>
        </p:nvSpPr>
        <p:spPr>
          <a:xfrm>
            <a:off x="777240" y="2103120"/>
            <a:ext cx="3657600" cy="502920"/>
          </a:xfrm>
          <a:prstGeom prst="rect">
            <a:avLst/>
          </a:prstGeom>
          <a:noFill/>
          <a:ln/>
        </p:spPr>
        <p:txBody>
          <a:bodyPr wrap="square" lIns="0" tIns="0" rIns="0" bIns="0" rtlCol="0" anchor="t"/>
          <a:lstStyle/>
          <a:p>
            <a:pPr marL="0" indent="0" algn="l">
              <a:buNone/>
            </a:pPr>
            <a:r>
              <a:rPr lang="en-US" sz="1200" dirty="0">
                <a:solidFill>
                  <a:srgbClr val="000000"/>
                </a:solidFill>
              </a:rPr>
              <a:t>Walking route brochures</a:t>
            </a:r>
            <a:endParaRPr lang="en-US" sz="1200" dirty="0"/>
          </a:p>
          <a:p>
            <a:pPr marL="0" indent="0" algn="l">
              <a:buNone/>
            </a:pPr>
            <a:r>
              <a:rPr lang="en-US" sz="1200" dirty="0">
                <a:solidFill>
                  <a:srgbClr val="000000"/>
                </a:solidFill>
              </a:rPr>
              <a:t>with QR-coded signage</a:t>
            </a:r>
            <a:endParaRPr lang="en-US" sz="1200" dirty="0"/>
          </a:p>
        </p:txBody>
      </p:sp>
      <p:sp>
        <p:nvSpPr>
          <p:cNvPr id="7" name="Text 5"/>
          <p:cNvSpPr txBox="1"/>
          <p:nvPr/>
        </p:nvSpPr>
        <p:spPr>
          <a:xfrm>
            <a:off x="4846320" y="1783080"/>
            <a:ext cx="3931920" cy="868680"/>
          </a:xfrm>
          <a:prstGeom prst="rect">
            <a:avLst/>
          </a:prstGeom>
          <a:solidFill>
            <a:srgbClr val="EDF7ED"/>
          </a:solidFill>
          <a:ln/>
        </p:spPr>
        <p:txBody>
          <a:bodyPr wrap="square" lIns="0" tIns="0" rIns="0" bIns="0" rtlCol="0" anchor="ctr"/>
          <a:lstStyle/>
          <a:p>
            <a:pPr marL="0" indent="0">
              <a:buNone/>
            </a:pPr>
            <a:endParaRPr lang="en-US" dirty="0"/>
          </a:p>
        </p:txBody>
      </p:sp>
      <p:sp>
        <p:nvSpPr>
          <p:cNvPr id="8" name="Text 6"/>
          <p:cNvSpPr txBox="1"/>
          <p:nvPr/>
        </p:nvSpPr>
        <p:spPr>
          <a:xfrm>
            <a:off x="4983480" y="1828800"/>
            <a:ext cx="3657600" cy="274320"/>
          </a:xfrm>
          <a:prstGeom prst="rect">
            <a:avLst/>
          </a:prstGeom>
          <a:noFill/>
          <a:ln/>
        </p:spPr>
        <p:txBody>
          <a:bodyPr wrap="square" lIns="0" tIns="0" rIns="0" bIns="0" rtlCol="0" anchor="t"/>
          <a:lstStyle/>
          <a:p>
            <a:pPr marL="0" indent="0" algn="l">
              <a:buNone/>
            </a:pPr>
            <a:r>
              <a:rPr lang="en-US" sz="1300" b="1" dirty="0">
                <a:solidFill>
                  <a:srgbClr val="4A7C59"/>
                </a:solidFill>
              </a:rPr>
              <a:t>John Day</a:t>
            </a:r>
            <a:endParaRPr lang="en-US" sz="1300" dirty="0"/>
          </a:p>
        </p:txBody>
      </p:sp>
      <p:sp>
        <p:nvSpPr>
          <p:cNvPr id="9" name="Text 7"/>
          <p:cNvSpPr txBox="1"/>
          <p:nvPr/>
        </p:nvSpPr>
        <p:spPr>
          <a:xfrm>
            <a:off x="4983480" y="2103120"/>
            <a:ext cx="3657600" cy="502920"/>
          </a:xfrm>
          <a:prstGeom prst="rect">
            <a:avLst/>
          </a:prstGeom>
          <a:noFill/>
          <a:ln/>
        </p:spPr>
        <p:txBody>
          <a:bodyPr wrap="square" lIns="0" tIns="0" rIns="0" bIns="0" rtlCol="0" anchor="t"/>
          <a:lstStyle/>
          <a:p>
            <a:pPr marL="0" indent="0" algn="l">
              <a:buNone/>
            </a:pPr>
            <a:r>
              <a:rPr lang="en-US" sz="1200" dirty="0">
                <a:solidFill>
                  <a:srgbClr val="000000"/>
                </a:solidFill>
              </a:rPr>
              <a:t>Solar-powered pedestrian</a:t>
            </a:r>
            <a:endParaRPr lang="en-US" sz="1200" dirty="0"/>
          </a:p>
          <a:p>
            <a:pPr marL="0" indent="0" algn="l">
              <a:buNone/>
            </a:pPr>
            <a:r>
              <a:rPr lang="en-US" sz="1200" dirty="0">
                <a:solidFill>
                  <a:srgbClr val="000000"/>
                </a:solidFill>
              </a:rPr>
              <a:t>safety signs for city council</a:t>
            </a:r>
            <a:endParaRPr lang="en-US" sz="1200" dirty="0"/>
          </a:p>
        </p:txBody>
      </p:sp>
      <p:sp>
        <p:nvSpPr>
          <p:cNvPr id="10" name="Text 8"/>
          <p:cNvSpPr txBox="1"/>
          <p:nvPr/>
        </p:nvSpPr>
        <p:spPr>
          <a:xfrm>
            <a:off x="640080" y="2788920"/>
            <a:ext cx="3931920" cy="868680"/>
          </a:xfrm>
          <a:prstGeom prst="rect">
            <a:avLst/>
          </a:prstGeom>
          <a:solidFill>
            <a:srgbClr val="EDF7ED"/>
          </a:solidFill>
          <a:ln/>
        </p:spPr>
        <p:txBody>
          <a:bodyPr wrap="square" lIns="0" tIns="0" rIns="0" bIns="0" rtlCol="0" anchor="ctr"/>
          <a:lstStyle/>
          <a:p>
            <a:pPr marL="0" indent="0">
              <a:buNone/>
            </a:pPr>
            <a:endParaRPr lang="en-US" dirty="0"/>
          </a:p>
        </p:txBody>
      </p:sp>
      <p:sp>
        <p:nvSpPr>
          <p:cNvPr id="11" name="Text 9"/>
          <p:cNvSpPr txBox="1"/>
          <p:nvPr/>
        </p:nvSpPr>
        <p:spPr>
          <a:xfrm>
            <a:off x="777240" y="2834640"/>
            <a:ext cx="3657600" cy="274320"/>
          </a:xfrm>
          <a:prstGeom prst="rect">
            <a:avLst/>
          </a:prstGeom>
          <a:noFill/>
          <a:ln/>
        </p:spPr>
        <p:txBody>
          <a:bodyPr wrap="square" lIns="0" tIns="0" rIns="0" bIns="0" rtlCol="0" anchor="t"/>
          <a:lstStyle/>
          <a:p>
            <a:pPr marL="0" indent="0" algn="l">
              <a:buNone/>
            </a:pPr>
            <a:r>
              <a:rPr lang="en-US" sz="1300" b="1" dirty="0">
                <a:solidFill>
                  <a:srgbClr val="4A7C59"/>
                </a:solidFill>
              </a:rPr>
              <a:t>Dallas</a:t>
            </a:r>
            <a:endParaRPr lang="en-US" sz="1300" dirty="0"/>
          </a:p>
        </p:txBody>
      </p:sp>
      <p:sp>
        <p:nvSpPr>
          <p:cNvPr id="12" name="Text 10"/>
          <p:cNvSpPr txBox="1"/>
          <p:nvPr/>
        </p:nvSpPr>
        <p:spPr>
          <a:xfrm>
            <a:off x="777240" y="3108960"/>
            <a:ext cx="3657600" cy="502920"/>
          </a:xfrm>
          <a:prstGeom prst="rect">
            <a:avLst/>
          </a:prstGeom>
          <a:noFill/>
          <a:ln/>
        </p:spPr>
        <p:txBody>
          <a:bodyPr wrap="square" lIns="0" tIns="0" rIns="0" bIns="0" rtlCol="0" anchor="t"/>
          <a:lstStyle/>
          <a:p>
            <a:pPr marL="0" indent="0" algn="l">
              <a:buNone/>
            </a:pPr>
            <a:r>
              <a:rPr lang="en-US" sz="1200" dirty="0">
                <a:solidFill>
                  <a:srgbClr val="000000"/>
                </a:solidFill>
              </a:rPr>
              <a:t>Japanese Garden</a:t>
            </a:r>
            <a:endParaRPr lang="en-US" sz="1200" dirty="0"/>
          </a:p>
          <a:p>
            <a:pPr marL="0" indent="0" algn="l">
              <a:buNone/>
            </a:pPr>
            <a:r>
              <a:rPr lang="en-US" sz="1200" dirty="0">
                <a:solidFill>
                  <a:srgbClr val="000000"/>
                </a:solidFill>
              </a:rPr>
              <a:t>restoration project</a:t>
            </a:r>
            <a:endParaRPr lang="en-US" sz="1200" dirty="0"/>
          </a:p>
        </p:txBody>
      </p:sp>
      <p:sp>
        <p:nvSpPr>
          <p:cNvPr id="13" name="Text 11"/>
          <p:cNvSpPr txBox="1"/>
          <p:nvPr/>
        </p:nvSpPr>
        <p:spPr>
          <a:xfrm>
            <a:off x="4846320" y="2788920"/>
            <a:ext cx="3931920" cy="868680"/>
          </a:xfrm>
          <a:prstGeom prst="rect">
            <a:avLst/>
          </a:prstGeom>
          <a:solidFill>
            <a:srgbClr val="EDF7ED"/>
          </a:solidFill>
          <a:ln/>
        </p:spPr>
        <p:txBody>
          <a:bodyPr wrap="square" lIns="0" tIns="0" rIns="0" bIns="0" rtlCol="0" anchor="ctr"/>
          <a:lstStyle/>
          <a:p>
            <a:pPr marL="0" indent="0">
              <a:buNone/>
            </a:pPr>
            <a:endParaRPr lang="en-US" dirty="0"/>
          </a:p>
        </p:txBody>
      </p:sp>
      <p:sp>
        <p:nvSpPr>
          <p:cNvPr id="14" name="Text 12"/>
          <p:cNvSpPr txBox="1"/>
          <p:nvPr/>
        </p:nvSpPr>
        <p:spPr>
          <a:xfrm>
            <a:off x="4983480" y="2834640"/>
            <a:ext cx="3657600" cy="274320"/>
          </a:xfrm>
          <a:prstGeom prst="rect">
            <a:avLst/>
          </a:prstGeom>
          <a:noFill/>
          <a:ln/>
        </p:spPr>
        <p:txBody>
          <a:bodyPr wrap="square" lIns="0" tIns="0" rIns="0" bIns="0" rtlCol="0" anchor="t"/>
          <a:lstStyle/>
          <a:p>
            <a:pPr marL="0" indent="0" algn="l">
              <a:buNone/>
            </a:pPr>
            <a:r>
              <a:rPr lang="en-US" sz="1300" b="1" dirty="0">
                <a:solidFill>
                  <a:srgbClr val="4A7C59"/>
                </a:solidFill>
              </a:rPr>
              <a:t>Banks</a:t>
            </a:r>
            <a:endParaRPr lang="en-US" sz="1300" dirty="0"/>
          </a:p>
        </p:txBody>
      </p:sp>
      <p:sp>
        <p:nvSpPr>
          <p:cNvPr id="15" name="Text 13"/>
          <p:cNvSpPr txBox="1"/>
          <p:nvPr/>
        </p:nvSpPr>
        <p:spPr>
          <a:xfrm>
            <a:off x="4983480" y="3108960"/>
            <a:ext cx="3657600" cy="502920"/>
          </a:xfrm>
          <a:prstGeom prst="rect">
            <a:avLst/>
          </a:prstGeom>
          <a:noFill/>
          <a:ln/>
        </p:spPr>
        <p:txBody>
          <a:bodyPr wrap="square" lIns="0" tIns="0" rIns="0" bIns="0" rtlCol="0" anchor="t"/>
          <a:lstStyle/>
          <a:p>
            <a:pPr marL="0" indent="0" algn="l">
              <a:buNone/>
            </a:pPr>
            <a:r>
              <a:rPr lang="en-US" sz="1200" dirty="0">
                <a:solidFill>
                  <a:srgbClr val="000000"/>
                </a:solidFill>
              </a:rPr>
              <a:t>Parcourse equipment in</a:t>
            </a:r>
            <a:endParaRPr lang="en-US" sz="1200" dirty="0"/>
          </a:p>
          <a:p>
            <a:pPr marL="0" indent="0" algn="l">
              <a:buNone/>
            </a:pPr>
            <a:r>
              <a:rPr lang="en-US" sz="1200" dirty="0">
                <a:solidFill>
                  <a:srgbClr val="000000"/>
                </a:solidFill>
              </a:rPr>
              <a:t>city park — raised $30,000+</a:t>
            </a:r>
            <a:endParaRPr lang="en-US" sz="1200" dirty="0"/>
          </a:p>
        </p:txBody>
      </p:sp>
      <p:sp>
        <p:nvSpPr>
          <p:cNvPr id="16" name="Text 14"/>
          <p:cNvSpPr txBox="1"/>
          <p:nvPr/>
        </p:nvSpPr>
        <p:spPr>
          <a:xfrm>
            <a:off x="640080" y="3794760"/>
            <a:ext cx="3931920" cy="868680"/>
          </a:xfrm>
          <a:prstGeom prst="rect">
            <a:avLst/>
          </a:prstGeom>
          <a:solidFill>
            <a:srgbClr val="EDF7ED"/>
          </a:solidFill>
          <a:ln/>
        </p:spPr>
        <p:txBody>
          <a:bodyPr wrap="square" lIns="0" tIns="0" rIns="0" bIns="0" rtlCol="0" anchor="ctr"/>
          <a:lstStyle/>
          <a:p>
            <a:pPr marL="0" indent="0">
              <a:buNone/>
            </a:pPr>
            <a:endParaRPr lang="en-US" dirty="0"/>
          </a:p>
        </p:txBody>
      </p:sp>
      <p:sp>
        <p:nvSpPr>
          <p:cNvPr id="17" name="Text 15"/>
          <p:cNvSpPr txBox="1"/>
          <p:nvPr/>
        </p:nvSpPr>
        <p:spPr>
          <a:xfrm>
            <a:off x="777240" y="3840480"/>
            <a:ext cx="3657600" cy="274320"/>
          </a:xfrm>
          <a:prstGeom prst="rect">
            <a:avLst/>
          </a:prstGeom>
          <a:noFill/>
          <a:ln/>
        </p:spPr>
        <p:txBody>
          <a:bodyPr wrap="square" lIns="0" tIns="0" rIns="0" bIns="0" rtlCol="0" anchor="t"/>
          <a:lstStyle/>
          <a:p>
            <a:pPr marL="0" indent="0" algn="l">
              <a:buNone/>
            </a:pPr>
            <a:r>
              <a:rPr lang="en-US" sz="1300" b="1" dirty="0">
                <a:solidFill>
                  <a:srgbClr val="4A7C59"/>
                </a:solidFill>
              </a:rPr>
              <a:t>Coos Bay</a:t>
            </a:r>
            <a:endParaRPr lang="en-US" sz="1300" dirty="0"/>
          </a:p>
        </p:txBody>
      </p:sp>
      <p:sp>
        <p:nvSpPr>
          <p:cNvPr id="18" name="Text 16"/>
          <p:cNvSpPr txBox="1"/>
          <p:nvPr/>
        </p:nvSpPr>
        <p:spPr>
          <a:xfrm>
            <a:off x="777240" y="4114800"/>
            <a:ext cx="3657600" cy="502920"/>
          </a:xfrm>
          <a:prstGeom prst="rect">
            <a:avLst/>
          </a:prstGeom>
          <a:noFill/>
          <a:ln/>
        </p:spPr>
        <p:txBody>
          <a:bodyPr wrap="square" lIns="0" tIns="0" rIns="0" bIns="0" rtlCol="0" anchor="t"/>
          <a:lstStyle/>
          <a:p>
            <a:pPr marL="0" indent="0" algn="l">
              <a:buNone/>
            </a:pPr>
            <a:r>
              <a:rPr lang="en-US" sz="1200" dirty="0">
                <a:solidFill>
                  <a:srgbClr val="000000"/>
                </a:solidFill>
              </a:rPr>
              <a:t>Walking guide to 9 trails</a:t>
            </a:r>
            <a:endParaRPr lang="en-US" sz="1200" dirty="0"/>
          </a:p>
          <a:p>
            <a:pPr marL="0" indent="0" algn="l">
              <a:buNone/>
            </a:pPr>
            <a:r>
              <a:rPr lang="en-US" sz="1200" dirty="0">
                <a:solidFill>
                  <a:srgbClr val="000000"/>
                </a:solidFill>
              </a:rPr>
              <a:t>— 500+ copies printed</a:t>
            </a:r>
            <a:endParaRPr lang="en-US" sz="1200" dirty="0"/>
          </a:p>
        </p:txBody>
      </p:sp>
      <p:sp>
        <p:nvSpPr>
          <p:cNvPr id="19" name="Text 17"/>
          <p:cNvSpPr txBox="1"/>
          <p:nvPr/>
        </p:nvSpPr>
        <p:spPr>
          <a:xfrm>
            <a:off x="4846320" y="3794760"/>
            <a:ext cx="3931920" cy="868680"/>
          </a:xfrm>
          <a:prstGeom prst="rect">
            <a:avLst/>
          </a:prstGeom>
          <a:solidFill>
            <a:srgbClr val="EDF7ED"/>
          </a:solidFill>
          <a:ln/>
        </p:spPr>
        <p:txBody>
          <a:bodyPr wrap="square" lIns="0" tIns="0" rIns="0" bIns="0" rtlCol="0" anchor="ctr"/>
          <a:lstStyle/>
          <a:p>
            <a:pPr marL="0" indent="0">
              <a:buNone/>
            </a:pPr>
            <a:endParaRPr lang="en-US" dirty="0"/>
          </a:p>
        </p:txBody>
      </p:sp>
      <p:sp>
        <p:nvSpPr>
          <p:cNvPr id="20" name="Text 18"/>
          <p:cNvSpPr txBox="1"/>
          <p:nvPr/>
        </p:nvSpPr>
        <p:spPr>
          <a:xfrm>
            <a:off x="4983480" y="3840480"/>
            <a:ext cx="3657600" cy="274320"/>
          </a:xfrm>
          <a:prstGeom prst="rect">
            <a:avLst/>
          </a:prstGeom>
          <a:noFill/>
          <a:ln/>
        </p:spPr>
        <p:txBody>
          <a:bodyPr wrap="square" lIns="0" tIns="0" rIns="0" bIns="0" rtlCol="0" anchor="t"/>
          <a:lstStyle/>
          <a:p>
            <a:pPr marL="0" indent="0" algn="l">
              <a:buNone/>
            </a:pPr>
            <a:r>
              <a:rPr lang="en-US" sz="1300" b="1" dirty="0">
                <a:solidFill>
                  <a:srgbClr val="4A7C59"/>
                </a:solidFill>
              </a:rPr>
              <a:t>Brookings</a:t>
            </a:r>
            <a:endParaRPr lang="en-US" sz="1300" dirty="0"/>
          </a:p>
        </p:txBody>
      </p:sp>
      <p:sp>
        <p:nvSpPr>
          <p:cNvPr id="21" name="Text 19"/>
          <p:cNvSpPr txBox="1"/>
          <p:nvPr/>
        </p:nvSpPr>
        <p:spPr>
          <a:xfrm>
            <a:off x="4983480" y="4114800"/>
            <a:ext cx="3657600" cy="502920"/>
          </a:xfrm>
          <a:prstGeom prst="rect">
            <a:avLst/>
          </a:prstGeom>
          <a:noFill/>
          <a:ln/>
        </p:spPr>
        <p:txBody>
          <a:bodyPr wrap="square" lIns="0" tIns="0" rIns="0" bIns="0" rtlCol="0" anchor="t"/>
          <a:lstStyle/>
          <a:p>
            <a:pPr marL="0" indent="0" algn="l">
              <a:buNone/>
            </a:pPr>
            <a:r>
              <a:rPr lang="en-US" sz="1200" dirty="0">
                <a:solidFill>
                  <a:srgbClr val="000000"/>
                </a:solidFill>
              </a:rPr>
              <a:t>Improved walking path</a:t>
            </a:r>
            <a:endParaRPr lang="en-US" sz="1200" dirty="0"/>
          </a:p>
          <a:p>
            <a:pPr marL="0" indent="0" algn="l">
              <a:buNone/>
            </a:pPr>
            <a:r>
              <a:rPr lang="en-US" sz="1200" dirty="0">
                <a:solidFill>
                  <a:srgbClr val="000000"/>
                </a:solidFill>
              </a:rPr>
              <a:t>and bench in Azalea Park</a:t>
            </a:r>
            <a:endParaRPr lang="en-US" sz="1200" dirty="0"/>
          </a:p>
        </p:txBody>
      </p:sp>
      <p:sp>
        <p:nvSpPr>
          <p:cNvPr id="22" name="Text 20"/>
          <p:cNvSpPr txBox="1"/>
          <p:nvPr/>
        </p:nvSpPr>
        <p:spPr>
          <a:xfrm>
            <a:off x="640080" y="4572000"/>
            <a:ext cx="8046720" cy="320040"/>
          </a:xfrm>
          <a:prstGeom prst="rect">
            <a:avLst/>
          </a:prstGeom>
          <a:noFill/>
          <a:ln/>
        </p:spPr>
        <p:txBody>
          <a:bodyPr wrap="square" lIns="0" tIns="0" rIns="0" bIns="0" rtlCol="0" anchor="b"/>
          <a:lstStyle/>
          <a:p>
            <a:pPr marL="0" indent="0" algn="l">
              <a:buNone/>
            </a:pPr>
            <a:r>
              <a:rPr lang="en-US" sz="1300" i="1" dirty="0">
                <a:solidFill>
                  <a:srgbClr val="555555"/>
                </a:solidFill>
              </a:rPr>
              <a:t>Walking groups became catalysts for community change</a:t>
            </a:r>
            <a:endParaRPr lang="en-US" sz="1300" dirty="0"/>
          </a:p>
        </p:txBody>
      </p:sp>
    </p:spTree>
    <p:extLst>
      <p:ext uri="{BB962C8B-B14F-4D97-AF65-F5344CB8AC3E}">
        <p14:creationId xmlns:p14="http://schemas.microsoft.com/office/powerpoint/2010/main" val="12128997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09FC4-2B23-1438-68CD-B347EE5A0C31}"/>
              </a:ext>
            </a:extLst>
          </p:cNvPr>
          <p:cNvSpPr>
            <a:spLocks noGrp="1"/>
          </p:cNvSpPr>
          <p:nvPr>
            <p:ph type="title" idx="101"/>
          </p:nvPr>
        </p:nvSpPr>
        <p:spPr>
          <a:xfrm>
            <a:off x="640080" y="228600"/>
            <a:ext cx="8351520" cy="777240"/>
          </a:xfrm>
        </p:spPr>
        <p:txBody>
          <a:bodyPr/>
          <a:lstStyle/>
          <a:p>
            <a:r>
              <a:rPr lang="en-US" dirty="0"/>
              <a:t>Learn more about safe routes to libraries</a:t>
            </a:r>
          </a:p>
        </p:txBody>
      </p:sp>
      <p:pic>
        <p:nvPicPr>
          <p:cNvPr id="4" name="Picture 3">
            <a:extLst>
              <a:ext uri="{FF2B5EF4-FFF2-40B4-BE49-F238E27FC236}">
                <a16:creationId xmlns:a16="http://schemas.microsoft.com/office/drawing/2014/main" id="{D43D221A-121E-167F-0DC1-FA891482B3BE}"/>
              </a:ext>
            </a:extLst>
          </p:cNvPr>
          <p:cNvPicPr>
            <a:picLocks noChangeAspect="1"/>
          </p:cNvPicPr>
          <p:nvPr/>
        </p:nvPicPr>
        <p:blipFill>
          <a:blip r:embed="rId2"/>
          <a:stretch>
            <a:fillRect/>
          </a:stretch>
        </p:blipFill>
        <p:spPr>
          <a:xfrm>
            <a:off x="3117201" y="822960"/>
            <a:ext cx="5517617" cy="4259580"/>
          </a:xfrm>
          <a:prstGeom prst="rect">
            <a:avLst/>
          </a:prstGeom>
        </p:spPr>
      </p:pic>
      <p:sp>
        <p:nvSpPr>
          <p:cNvPr id="6" name="TextBox 5">
            <a:extLst>
              <a:ext uri="{FF2B5EF4-FFF2-40B4-BE49-F238E27FC236}">
                <a16:creationId xmlns:a16="http://schemas.microsoft.com/office/drawing/2014/main" id="{37060394-31E0-60DD-2B5D-E72A6EB33797}"/>
              </a:ext>
            </a:extLst>
          </p:cNvPr>
          <p:cNvSpPr txBox="1"/>
          <p:nvPr/>
        </p:nvSpPr>
        <p:spPr>
          <a:xfrm>
            <a:off x="373380" y="1254859"/>
            <a:ext cx="2651760" cy="923330"/>
          </a:xfrm>
          <a:prstGeom prst="rect">
            <a:avLst/>
          </a:prstGeom>
          <a:noFill/>
        </p:spPr>
        <p:txBody>
          <a:bodyPr wrap="square">
            <a:spAutoFit/>
          </a:bodyPr>
          <a:lstStyle/>
          <a:p>
            <a:r>
              <a:rPr lang="en-US" dirty="0">
                <a:hlinkClick r:id="rId3"/>
              </a:rPr>
              <a:t>https://saferoutespartnership.org/our-work/safe-routes-to-libraries/</a:t>
            </a:r>
            <a:r>
              <a:rPr lang="en-US" dirty="0"/>
              <a:t> </a:t>
            </a:r>
          </a:p>
        </p:txBody>
      </p:sp>
      <p:sp>
        <p:nvSpPr>
          <p:cNvPr id="8" name="TextBox 7">
            <a:extLst>
              <a:ext uri="{FF2B5EF4-FFF2-40B4-BE49-F238E27FC236}">
                <a16:creationId xmlns:a16="http://schemas.microsoft.com/office/drawing/2014/main" id="{9C112F10-783C-E19B-EF35-5F98BACD806F}"/>
              </a:ext>
            </a:extLst>
          </p:cNvPr>
          <p:cNvSpPr txBox="1"/>
          <p:nvPr/>
        </p:nvSpPr>
        <p:spPr>
          <a:xfrm>
            <a:off x="474419" y="2642146"/>
            <a:ext cx="2459281" cy="1477328"/>
          </a:xfrm>
          <a:prstGeom prst="rect">
            <a:avLst/>
          </a:prstGeom>
          <a:noFill/>
        </p:spPr>
        <p:txBody>
          <a:bodyPr wrap="square">
            <a:spAutoFit/>
          </a:bodyPr>
          <a:lstStyle/>
          <a:p>
            <a:r>
              <a:rPr lang="en-US" dirty="0">
                <a:hlinkClick r:id="rId4"/>
              </a:rPr>
              <a:t>https://www.urbanlibraries.org/initiatives/community-health-safety/safe-routes-to-libraries</a:t>
            </a:r>
            <a:r>
              <a:rPr lang="en-US" dirty="0"/>
              <a:t> </a:t>
            </a:r>
          </a:p>
        </p:txBody>
      </p:sp>
    </p:spTree>
    <p:extLst>
      <p:ext uri="{BB962C8B-B14F-4D97-AF65-F5344CB8AC3E}">
        <p14:creationId xmlns:p14="http://schemas.microsoft.com/office/powerpoint/2010/main" val="21462777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304800" y="205740"/>
            <a:ext cx="8046720" cy="914400"/>
          </a:xfrm>
          <a:prstGeom prst="rect">
            <a:avLst/>
          </a:prstGeom>
          <a:noFill/>
          <a:ln/>
        </p:spPr>
        <p:txBody>
          <a:bodyPr wrap="square" lIns="0" tIns="0" rIns="0" bIns="0" rtlCol="0" anchor="t"/>
          <a:lstStyle/>
          <a:p>
            <a:pPr marL="0" indent="0" algn="ctr">
              <a:buNone/>
            </a:pPr>
            <a:r>
              <a:rPr lang="en-US" sz="4000" b="1" dirty="0">
                <a:solidFill>
                  <a:srgbClr val="CC7A00"/>
                </a:solidFill>
              </a:rPr>
              <a:t>Thank You</a:t>
            </a:r>
            <a:endParaRPr lang="en-US" sz="4000" dirty="0"/>
          </a:p>
        </p:txBody>
      </p:sp>
      <p:sp>
        <p:nvSpPr>
          <p:cNvPr id="3" name="Text 1"/>
          <p:cNvSpPr txBox="1"/>
          <p:nvPr/>
        </p:nvSpPr>
        <p:spPr>
          <a:xfrm>
            <a:off x="535611" y="925830"/>
            <a:ext cx="3421380" cy="1645920"/>
          </a:xfrm>
          <a:prstGeom prst="rect">
            <a:avLst/>
          </a:prstGeom>
          <a:noFill/>
          <a:ln/>
        </p:spPr>
        <p:txBody>
          <a:bodyPr wrap="square" lIns="0" tIns="0" rIns="0" bIns="0" rtlCol="0" anchor="t"/>
          <a:lstStyle/>
          <a:p>
            <a:pPr marL="0" indent="0" algn="ctr">
              <a:spcAft>
                <a:spcPts val="600"/>
              </a:spcAft>
              <a:buNone/>
            </a:pPr>
            <a:r>
              <a:rPr lang="en-US" sz="2000" b="1" dirty="0">
                <a:solidFill>
                  <a:srgbClr val="000000"/>
                </a:solidFill>
              </a:rPr>
              <a:t>Noah Lenstra, PhD, MLIS</a:t>
            </a:r>
            <a:endParaRPr lang="en-US" sz="2000" dirty="0"/>
          </a:p>
          <a:p>
            <a:pPr marL="0" indent="0" algn="ctr">
              <a:spcAft>
                <a:spcPts val="600"/>
              </a:spcAft>
              <a:buNone/>
            </a:pPr>
            <a:r>
              <a:rPr lang="en-US" sz="1600" dirty="0">
                <a:solidFill>
                  <a:srgbClr val="000000"/>
                </a:solidFill>
              </a:rPr>
              <a:t>University of North Carolina at Greensboro</a:t>
            </a:r>
          </a:p>
          <a:p>
            <a:pPr marL="0" indent="0" algn="ctr">
              <a:spcAft>
                <a:spcPts val="600"/>
              </a:spcAft>
              <a:buNone/>
            </a:pPr>
            <a:r>
              <a:rPr lang="en-US" sz="1600" dirty="0">
                <a:solidFill>
                  <a:srgbClr val="000000"/>
                </a:solidFill>
                <a:hlinkClick r:id="rId3"/>
              </a:rPr>
              <a:t>lenstra@uncg.edu</a:t>
            </a:r>
            <a:endParaRPr lang="en-US" sz="2000" dirty="0">
              <a:solidFill>
                <a:srgbClr val="000000"/>
              </a:solidFill>
            </a:endParaRPr>
          </a:p>
          <a:p>
            <a:pPr marL="0" indent="0" algn="ctr">
              <a:spcAft>
                <a:spcPts val="600"/>
              </a:spcAft>
              <a:buNone/>
            </a:pPr>
            <a:r>
              <a:rPr lang="en-US" sz="2000" dirty="0">
                <a:solidFill>
                  <a:srgbClr val="000000"/>
                </a:solidFill>
              </a:rPr>
              <a:t>Subscribe to my newsletter at:</a:t>
            </a:r>
          </a:p>
          <a:p>
            <a:pPr marL="0" indent="0" algn="ctr">
              <a:spcAft>
                <a:spcPts val="600"/>
              </a:spcAft>
              <a:buNone/>
            </a:pPr>
            <a:r>
              <a:rPr lang="en-US" sz="2000" dirty="0" err="1">
                <a:solidFill>
                  <a:srgbClr val="000000"/>
                </a:solidFill>
              </a:rPr>
              <a:t>LetsMoveInLibraries.org</a:t>
            </a:r>
            <a:r>
              <a:rPr lang="en-US" sz="2000" dirty="0">
                <a:solidFill>
                  <a:srgbClr val="000000"/>
                </a:solidFill>
              </a:rPr>
              <a:t>/about-us/newsletters or just search</a:t>
            </a:r>
            <a:br>
              <a:rPr lang="en-US" sz="2000" dirty="0">
                <a:solidFill>
                  <a:srgbClr val="000000"/>
                </a:solidFill>
              </a:rPr>
            </a:br>
            <a:r>
              <a:rPr lang="en-US" sz="2000" dirty="0">
                <a:solidFill>
                  <a:srgbClr val="000000"/>
                </a:solidFill>
              </a:rPr>
              <a:t>Let’s Move in Libraries Newsletter</a:t>
            </a:r>
          </a:p>
          <a:p>
            <a:pPr marL="0" indent="0" algn="ctr">
              <a:spcAft>
                <a:spcPts val="600"/>
              </a:spcAft>
              <a:buNone/>
            </a:pPr>
            <a:endParaRPr lang="en-US" sz="2000" dirty="0"/>
          </a:p>
        </p:txBody>
      </p:sp>
      <p:sp>
        <p:nvSpPr>
          <p:cNvPr id="4" name="Text 2"/>
          <p:cNvSpPr txBox="1"/>
          <p:nvPr/>
        </p:nvSpPr>
        <p:spPr>
          <a:xfrm>
            <a:off x="175260" y="4823460"/>
            <a:ext cx="7315200" cy="320040"/>
          </a:xfrm>
          <a:prstGeom prst="rect">
            <a:avLst/>
          </a:prstGeom>
          <a:noFill/>
          <a:ln/>
        </p:spPr>
        <p:txBody>
          <a:bodyPr wrap="square" lIns="0" tIns="0" rIns="0" bIns="0" rtlCol="0" anchor="t"/>
          <a:lstStyle/>
          <a:p>
            <a:pPr marL="0" indent="0" algn="ctr">
              <a:buNone/>
            </a:pPr>
            <a:r>
              <a:rPr lang="en-US" sz="1200" dirty="0">
                <a:solidFill>
                  <a:srgbClr val="555555"/>
                </a:solidFill>
              </a:rPr>
              <a:t>Funded by NIH / National Institute of Nursing Research</a:t>
            </a:r>
            <a:endParaRPr lang="en-US" sz="1200" dirty="0"/>
          </a:p>
        </p:txBody>
      </p:sp>
      <p:pic>
        <p:nvPicPr>
          <p:cNvPr id="6" name="Picture 5" descr="Noah Lenstra, Ph.D. — Libraries, Health &amp; Community">
            <a:extLst>
              <a:ext uri="{FF2B5EF4-FFF2-40B4-BE49-F238E27FC236}">
                <a16:creationId xmlns:a16="http://schemas.microsoft.com/office/drawing/2014/main" id="{CECD3A0F-2081-5872-E628-B7193C0D5914}"/>
              </a:ext>
            </a:extLst>
          </p:cNvPr>
          <p:cNvPicPr>
            <a:picLocks noChangeAspect="1"/>
          </p:cNvPicPr>
          <p:nvPr/>
        </p:nvPicPr>
        <p:blipFill>
          <a:blip r:embed="rId4"/>
          <a:stretch>
            <a:fillRect/>
          </a:stretch>
        </p:blipFill>
        <p:spPr>
          <a:xfrm>
            <a:off x="3956991" y="731520"/>
            <a:ext cx="5085737" cy="3857626"/>
          </a:xfrm>
          <a:prstGeom prst="rect">
            <a:avLst/>
          </a:prstGeom>
        </p:spPr>
      </p:pic>
    </p:spTree>
  </p:cSld>
  <p:clrMapOvr>
    <a:masterClrMapping/>
  </p:clrMapOvr>
</p:sld>
</file>

<file path=ppt/theme/theme1.xml><?xml version="1.0" encoding="utf-8"?>
<a:theme xmlns:a="http://schemas.openxmlformats.org/drawingml/2006/main" name="Walking Together">
  <a:themeElements>
    <a:clrScheme name="Walking Together">
      <a:dk1>
        <a:srgbClr val="000000"/>
      </a:dk1>
      <a:lt1>
        <a:srgbClr val="FFFFFF"/>
      </a:lt1>
      <a:dk2>
        <a:srgbClr val="404040"/>
      </a:dk2>
      <a:lt2>
        <a:srgbClr val="F5F5F5"/>
      </a:lt2>
      <a:accent1>
        <a:srgbClr val="CC7A00"/>
      </a:accent1>
      <a:accent2>
        <a:srgbClr val="7B2D26"/>
      </a:accent2>
      <a:accent3>
        <a:srgbClr val="4A7C59"/>
      </a:accent3>
      <a:accent4>
        <a:srgbClr val="2B6CB0"/>
      </a:accent4>
      <a:accent5>
        <a:srgbClr val="808080"/>
      </a:accent5>
      <a:accent6>
        <a:srgbClr val="B86800"/>
      </a:accent6>
      <a:hlink>
        <a:srgbClr val="CC7A00"/>
      </a:hlink>
      <a:folHlink>
        <a:srgbClr val="808080"/>
      </a:folHlink>
    </a:clrScheme>
    <a:fontScheme name="Walking Togeth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73e15cf5-5dbb-46af-a862-753916269d73}" enabled="0" method="" siteId="{73e15cf5-5dbb-46af-a862-753916269d73}" removed="1"/>
</clbl:labelList>
</file>

<file path=docProps/app.xml><?xml version="1.0" encoding="utf-8"?>
<Properties xmlns="http://schemas.openxmlformats.org/officeDocument/2006/extended-properties" xmlns:vt="http://schemas.openxmlformats.org/officeDocument/2006/docPropsVTypes">
  <TotalTime>45</TotalTime>
  <Words>3085</Words>
  <Application>Microsoft Macintosh PowerPoint</Application>
  <PresentationFormat>On-screen Show (16:9)</PresentationFormat>
  <Paragraphs>307</Paragraphs>
  <Slides>23</Slides>
  <Notes>21</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23</vt:i4>
      </vt:variant>
    </vt:vector>
  </HeadingPairs>
  <TitlesOfParts>
    <vt:vector size="25" baseType="lpstr">
      <vt:lpstr>Arial</vt:lpstr>
      <vt:lpstr>Walking Together</vt:lpstr>
      <vt:lpstr>PowerPoint Presentation</vt:lpstr>
      <vt:lpstr>Why Walking Groups?</vt:lpstr>
      <vt:lpstr>Libraries Beyond Their Walls</vt:lpstr>
      <vt:lpstr>Here be dragons! What to watch out for</vt:lpstr>
      <vt:lpstr>The Oregon Library Walking Project</vt:lpstr>
      <vt:lpstr>Two Program Models</vt:lpstr>
      <vt:lpstr>Getting Started: 9 Implementation Steps</vt:lpstr>
      <vt:lpstr>Building Community Partners</vt:lpstr>
      <vt:lpstr>Planning Walking Routes</vt:lpstr>
      <vt:lpstr>Publicizing and Recruiting Participants</vt:lpstr>
      <vt:lpstr>Launching Your Walking Group</vt:lpstr>
      <vt:lpstr>Leading Weekly Walks</vt:lpstr>
      <vt:lpstr>Identifying and Training Peer Leaders</vt:lpstr>
      <vt:lpstr>Oregon Walking Groups: A Sampler</vt:lpstr>
      <vt:lpstr>What We Learned</vt:lpstr>
      <vt:lpstr>Participant Voices</vt:lpstr>
      <vt:lpstr>Sustaining Your Walking Group</vt:lpstr>
      <vt:lpstr>Start Where You Are</vt:lpstr>
      <vt:lpstr>Your Free Toolkit</vt:lpstr>
      <vt:lpstr>Dream BIG! From groups to infrastructure</vt:lpstr>
      <vt:lpstr>Walking + Civic Engagement</vt:lpstr>
      <vt:lpstr>Learn more about safe routes to libraries</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Walking Together, Reaching Beyond the Library</dc:title>
  <dc:subject>ABOS Conference 2026</dc:subject>
  <dc:creator>Noah Lenstra</dc:creator>
  <cp:lastModifiedBy>Noah Lenstra</cp:lastModifiedBy>
  <cp:revision>1</cp:revision>
  <dcterms:created xsi:type="dcterms:W3CDTF">2026-10-20T14:19:19Z</dcterms:created>
  <dcterms:modified xsi:type="dcterms:W3CDTF">2026-10-27T12:30:28Z</dcterms:modified>
</cp:coreProperties>
</file>