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8" roundtripDataSignature="AMtx7mhC/0zNI9H7Vd2fDywqOSEhoF2la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customschemas.google.com/relationships/presentationmetadata" Target="meta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1d15303475c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1d15303475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3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4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4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1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1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2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2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foundation.cmlibrary.org/news/novant-health-partnership/" TargetMode="External"/><Relationship Id="rId4" Type="http://schemas.openxmlformats.org/officeDocument/2006/relationships/hyperlink" Target="https://www.richlandlibrary.com/social-work" TargetMode="External"/><Relationship Id="rId5" Type="http://schemas.openxmlformats.org/officeDocument/2006/relationships/hyperlink" Target="https://www.wunc.org/news/2023-02-20/wake-county-public-libraries-is-one-of-several-entities-across-the-state-now-recognizing-community-ids" TargetMode="External"/><Relationship Id="rId6" Type="http://schemas.openxmlformats.org/officeDocument/2006/relationships/hyperlink" Target="https://bannedbooksweek.org/about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bannedbooksweek.org/about/" TargetMode="External"/><Relationship Id="rId4" Type="http://schemas.openxmlformats.org/officeDocument/2006/relationships/hyperlink" Target="https://www.ala.org/pla/about/people/committees/pla-tflegadv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0" y="0"/>
            <a:ext cx="7453312" cy="6858000"/>
          </a:xfrm>
          <a:custGeom>
            <a:rect b="b" l="l" r="r" t="t"/>
            <a:pathLst>
              <a:path extrusionOk="0" h="6858000" w="7433452">
                <a:moveTo>
                  <a:pt x="0" y="0"/>
                </a:moveTo>
                <a:lnTo>
                  <a:pt x="1592736" y="0"/>
                </a:lnTo>
                <a:lnTo>
                  <a:pt x="2171700" y="0"/>
                </a:lnTo>
                <a:lnTo>
                  <a:pt x="2762696" y="0"/>
                </a:lnTo>
                <a:lnTo>
                  <a:pt x="2829254" y="0"/>
                </a:lnTo>
                <a:lnTo>
                  <a:pt x="7415310" y="0"/>
                </a:lnTo>
                <a:lnTo>
                  <a:pt x="7405703" y="94814"/>
                </a:lnTo>
                <a:cubicBezTo>
                  <a:pt x="7398856" y="203629"/>
                  <a:pt x="7403520" y="312712"/>
                  <a:pt x="7410754" y="421796"/>
                </a:cubicBezTo>
                <a:cubicBezTo>
                  <a:pt x="7421580" y="551656"/>
                  <a:pt x="7422900" y="682144"/>
                  <a:pt x="7414688" y="812192"/>
                </a:cubicBezTo>
                <a:cubicBezTo>
                  <a:pt x="7406693" y="912591"/>
                  <a:pt x="7397682" y="1012988"/>
                  <a:pt x="7395017" y="1113642"/>
                </a:cubicBezTo>
                <a:cubicBezTo>
                  <a:pt x="7388670" y="1342689"/>
                  <a:pt x="7407708" y="1569316"/>
                  <a:pt x="7422810" y="1796708"/>
                </a:cubicBezTo>
                <a:cubicBezTo>
                  <a:pt x="7434487" y="1973710"/>
                  <a:pt x="7439944" y="2150457"/>
                  <a:pt x="7421161" y="2327333"/>
                </a:cubicBezTo>
                <a:cubicBezTo>
                  <a:pt x="7405170" y="2479266"/>
                  <a:pt x="7396793" y="2631453"/>
                  <a:pt x="7412023" y="2784280"/>
                </a:cubicBezTo>
                <a:cubicBezTo>
                  <a:pt x="7418749" y="2851085"/>
                  <a:pt x="7425984" y="2918653"/>
                  <a:pt x="7417480" y="2985458"/>
                </a:cubicBezTo>
                <a:cubicBezTo>
                  <a:pt x="7394508" y="3167039"/>
                  <a:pt x="7398063" y="3349132"/>
                  <a:pt x="7403774" y="3531096"/>
                </a:cubicBezTo>
                <a:cubicBezTo>
                  <a:pt x="7412277" y="3799715"/>
                  <a:pt x="7426364" y="4067954"/>
                  <a:pt x="7414307" y="4336830"/>
                </a:cubicBezTo>
                <a:cubicBezTo>
                  <a:pt x="7404027" y="4566639"/>
                  <a:pt x="7420653" y="4796831"/>
                  <a:pt x="7413419" y="5026893"/>
                </a:cubicBezTo>
                <a:cubicBezTo>
                  <a:pt x="7410982" y="5102162"/>
                  <a:pt x="7412429" y="5177504"/>
                  <a:pt x="7417734" y="5252632"/>
                </a:cubicBezTo>
                <a:cubicBezTo>
                  <a:pt x="7424271" y="5323700"/>
                  <a:pt x="7424271" y="5395213"/>
                  <a:pt x="7417734" y="5466282"/>
                </a:cubicBezTo>
                <a:cubicBezTo>
                  <a:pt x="7393239" y="5683875"/>
                  <a:pt x="7383214" y="5902486"/>
                  <a:pt x="7379659" y="6121225"/>
                </a:cubicBezTo>
                <a:cubicBezTo>
                  <a:pt x="7376423" y="6317442"/>
                  <a:pt x="7378041" y="6513586"/>
                  <a:pt x="7395115" y="6708907"/>
                </a:cubicBezTo>
                <a:lnTo>
                  <a:pt x="7412408" y="6858000"/>
                </a:lnTo>
                <a:lnTo>
                  <a:pt x="2829254" y="6858000"/>
                </a:lnTo>
                <a:lnTo>
                  <a:pt x="2762696" y="6858000"/>
                </a:lnTo>
                <a:lnTo>
                  <a:pt x="2171700" y="6858000"/>
                </a:lnTo>
                <a:lnTo>
                  <a:pt x="159273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 txBox="1"/>
          <p:nvPr>
            <p:ph type="ctrTitle"/>
          </p:nvPr>
        </p:nvSpPr>
        <p:spPr>
          <a:xfrm>
            <a:off x="838200" y="484632"/>
            <a:ext cx="6081713" cy="3566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100"/>
              <a:buFont typeface="Calibri"/>
              <a:buNone/>
            </a:pPr>
            <a:r>
              <a:rPr lang="en-US" sz="6100">
                <a:solidFill>
                  <a:srgbClr val="FFFFFF"/>
                </a:solidFill>
              </a:rPr>
              <a:t>You Are Not Alone: Community Partnerships and Advocacy</a:t>
            </a:r>
            <a:endParaRPr/>
          </a:p>
        </p:txBody>
      </p:sp>
      <p:sp>
        <p:nvSpPr>
          <p:cNvPr id="87" name="Google Shape;87;p1"/>
          <p:cNvSpPr txBox="1"/>
          <p:nvPr>
            <p:ph idx="1" type="subTitle"/>
          </p:nvPr>
        </p:nvSpPr>
        <p:spPr>
          <a:xfrm>
            <a:off x="838200" y="4480560"/>
            <a:ext cx="6081713" cy="15727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None/>
            </a:pPr>
            <a:r>
              <a:rPr lang="en-US" sz="2200">
                <a:solidFill>
                  <a:srgbClr val="FFFFFF"/>
                </a:solidFill>
              </a:rPr>
              <a:t>LaJuan Pringle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200"/>
              <a:buNone/>
            </a:pPr>
            <a:r>
              <a:rPr lang="en-US" sz="2200">
                <a:solidFill>
                  <a:srgbClr val="FFFFFF"/>
                </a:solidFill>
              </a:rPr>
              <a:t>Charlotte Mecklenburg Library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200"/>
              <a:buNone/>
            </a:pPr>
            <a:r>
              <a:rPr lang="en-US" sz="2200">
                <a:solidFill>
                  <a:srgbClr val="FFFFFF"/>
                </a:solidFill>
              </a:rPr>
              <a:t>Branch Manager, West Boulevard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200"/>
              <a:buNone/>
            </a:pPr>
            <a:r>
              <a:rPr lang="en-US" sz="2200">
                <a:solidFill>
                  <a:srgbClr val="FFFFFF"/>
                </a:solidFill>
              </a:rPr>
              <a:t>NCLA, Library Advocacy and Legislative Section</a:t>
            </a:r>
            <a:endParaRPr/>
          </a:p>
        </p:txBody>
      </p:sp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459309" y="283464"/>
            <a:ext cx="2828610" cy="290404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/>
          <p:nvPr/>
        </p:nvSpPr>
        <p:spPr>
          <a:xfrm>
            <a:off x="745475" y="4252192"/>
            <a:ext cx="4056549" cy="18288"/>
          </a:xfrm>
          <a:custGeom>
            <a:rect b="b" l="l" r="r" t="t"/>
            <a:pathLst>
              <a:path extrusionOk="0" fill="none" h="18288" w="4056549">
                <a:moveTo>
                  <a:pt x="0" y="0"/>
                </a:moveTo>
                <a:cubicBezTo>
                  <a:pt x="324395" y="-12272"/>
                  <a:pt x="437185" y="20747"/>
                  <a:pt x="676092" y="0"/>
                </a:cubicBezTo>
                <a:cubicBezTo>
                  <a:pt x="914999" y="-20747"/>
                  <a:pt x="980886" y="20074"/>
                  <a:pt x="1271052" y="0"/>
                </a:cubicBezTo>
                <a:cubicBezTo>
                  <a:pt x="1561218" y="-20074"/>
                  <a:pt x="1609815" y="19965"/>
                  <a:pt x="1947144" y="0"/>
                </a:cubicBezTo>
                <a:cubicBezTo>
                  <a:pt x="2284473" y="-19965"/>
                  <a:pt x="2317816" y="-23682"/>
                  <a:pt x="2501539" y="0"/>
                </a:cubicBezTo>
                <a:cubicBezTo>
                  <a:pt x="2685262" y="23682"/>
                  <a:pt x="2879461" y="12712"/>
                  <a:pt x="3137065" y="0"/>
                </a:cubicBezTo>
                <a:cubicBezTo>
                  <a:pt x="3394669" y="-12712"/>
                  <a:pt x="3618306" y="-41742"/>
                  <a:pt x="4056549" y="0"/>
                </a:cubicBezTo>
                <a:cubicBezTo>
                  <a:pt x="4056201" y="6465"/>
                  <a:pt x="4056979" y="10922"/>
                  <a:pt x="4056549" y="18288"/>
                </a:cubicBezTo>
                <a:cubicBezTo>
                  <a:pt x="3807729" y="-7540"/>
                  <a:pt x="3536237" y="12619"/>
                  <a:pt x="3380458" y="18288"/>
                </a:cubicBezTo>
                <a:cubicBezTo>
                  <a:pt x="3224679" y="23957"/>
                  <a:pt x="2967497" y="23368"/>
                  <a:pt x="2663801" y="18288"/>
                </a:cubicBezTo>
                <a:cubicBezTo>
                  <a:pt x="2360105" y="13208"/>
                  <a:pt x="2359716" y="-8821"/>
                  <a:pt x="2068840" y="18288"/>
                </a:cubicBezTo>
                <a:cubicBezTo>
                  <a:pt x="1777964" y="45397"/>
                  <a:pt x="1641909" y="31681"/>
                  <a:pt x="1311618" y="18288"/>
                </a:cubicBezTo>
                <a:cubicBezTo>
                  <a:pt x="981327" y="4895"/>
                  <a:pt x="990410" y="11155"/>
                  <a:pt x="716657" y="18288"/>
                </a:cubicBezTo>
                <a:cubicBezTo>
                  <a:pt x="442904" y="25421"/>
                  <a:pt x="330722" y="13665"/>
                  <a:pt x="0" y="18288"/>
                </a:cubicBezTo>
                <a:cubicBezTo>
                  <a:pt x="75" y="12069"/>
                  <a:pt x="515" y="5650"/>
                  <a:pt x="0" y="0"/>
                </a:cubicBezTo>
                <a:close/>
              </a:path>
              <a:path extrusionOk="0" h="18288" w="4056549">
                <a:moveTo>
                  <a:pt x="0" y="0"/>
                </a:moveTo>
                <a:cubicBezTo>
                  <a:pt x="175099" y="13469"/>
                  <a:pt x="459673" y="14529"/>
                  <a:pt x="594961" y="0"/>
                </a:cubicBezTo>
                <a:cubicBezTo>
                  <a:pt x="730249" y="-14529"/>
                  <a:pt x="873178" y="22015"/>
                  <a:pt x="1149356" y="0"/>
                </a:cubicBezTo>
                <a:cubicBezTo>
                  <a:pt x="1425534" y="-22015"/>
                  <a:pt x="1498871" y="-21513"/>
                  <a:pt x="1744316" y="0"/>
                </a:cubicBezTo>
                <a:cubicBezTo>
                  <a:pt x="1989761" y="21513"/>
                  <a:pt x="2112991" y="-46"/>
                  <a:pt x="2420408" y="0"/>
                </a:cubicBezTo>
                <a:cubicBezTo>
                  <a:pt x="2727825" y="46"/>
                  <a:pt x="2880256" y="-10040"/>
                  <a:pt x="3137065" y="0"/>
                </a:cubicBezTo>
                <a:cubicBezTo>
                  <a:pt x="3393874" y="10040"/>
                  <a:pt x="3704325" y="-6685"/>
                  <a:pt x="4056549" y="0"/>
                </a:cubicBezTo>
                <a:cubicBezTo>
                  <a:pt x="4055732" y="6895"/>
                  <a:pt x="4055770" y="11206"/>
                  <a:pt x="4056549" y="18288"/>
                </a:cubicBezTo>
                <a:cubicBezTo>
                  <a:pt x="3812770" y="11959"/>
                  <a:pt x="3533996" y="-5717"/>
                  <a:pt x="3299327" y="18288"/>
                </a:cubicBezTo>
                <a:cubicBezTo>
                  <a:pt x="3064658" y="42293"/>
                  <a:pt x="2940381" y="24492"/>
                  <a:pt x="2744931" y="18288"/>
                </a:cubicBezTo>
                <a:cubicBezTo>
                  <a:pt x="2549481" y="12084"/>
                  <a:pt x="2252169" y="51841"/>
                  <a:pt x="1987709" y="18288"/>
                </a:cubicBezTo>
                <a:cubicBezTo>
                  <a:pt x="1723249" y="-15265"/>
                  <a:pt x="1438946" y="3423"/>
                  <a:pt x="1230487" y="18288"/>
                </a:cubicBezTo>
                <a:cubicBezTo>
                  <a:pt x="1022028" y="33153"/>
                  <a:pt x="795957" y="18596"/>
                  <a:pt x="676092" y="18288"/>
                </a:cubicBezTo>
                <a:cubicBezTo>
                  <a:pt x="556227" y="17980"/>
                  <a:pt x="334853" y="39451"/>
                  <a:pt x="0" y="18288"/>
                </a:cubicBezTo>
                <a:cubicBezTo>
                  <a:pt x="95" y="14343"/>
                  <a:pt x="742" y="6860"/>
                  <a:pt x="0" y="0"/>
                </a:cubicBezTo>
                <a:close/>
              </a:path>
            </a:pathLst>
          </a:custGeom>
          <a:solidFill>
            <a:srgbClr val="FFFFFF"/>
          </a:solidFill>
          <a:ln cap="rnd" cmpd="sng" w="412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0" name="Google Shape;90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421594" y="3452310"/>
            <a:ext cx="2904040" cy="29040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0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10"/>
          <p:cNvSpPr/>
          <p:nvPr/>
        </p:nvSpPr>
        <p:spPr>
          <a:xfrm>
            <a:off x="1" y="0"/>
            <a:ext cx="4167271" cy="6858000"/>
          </a:xfrm>
          <a:custGeom>
            <a:rect b="b" l="l" r="r" t="t"/>
            <a:pathLst>
              <a:path extrusionOk="0" h="6858000" w="4167271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0"/>
          <p:cNvSpPr txBox="1"/>
          <p:nvPr>
            <p:ph type="title"/>
          </p:nvPr>
        </p:nvSpPr>
        <p:spPr>
          <a:xfrm>
            <a:off x="686834" y="1153572"/>
            <a:ext cx="3200400" cy="4461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You Are Not Alone: Community Partnerships and Advocacy</a:t>
            </a:r>
            <a:endParaRPr/>
          </a:p>
        </p:txBody>
      </p:sp>
      <p:sp>
        <p:nvSpPr>
          <p:cNvPr id="170" name="Google Shape;170;p10"/>
          <p:cNvSpPr/>
          <p:nvPr/>
        </p:nvSpPr>
        <p:spPr>
          <a:xfrm flipH="1" rot="10800000">
            <a:off x="7550402" y="2455479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10"/>
          <p:cNvSpPr txBox="1"/>
          <p:nvPr>
            <p:ph idx="1" type="body"/>
          </p:nvPr>
        </p:nvSpPr>
        <p:spPr>
          <a:xfrm>
            <a:off x="4447308" y="591344"/>
            <a:ext cx="6906491" cy="55856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Why are partnerships important for advocacy?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These shared goals can result in laws, legislation or policy changes.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Any initiatives in your libraries that have resulted in policy changes? </a:t>
            </a:r>
            <a:endParaRPr sz="2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1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11"/>
          <p:cNvSpPr/>
          <p:nvPr/>
        </p:nvSpPr>
        <p:spPr>
          <a:xfrm>
            <a:off x="1" y="0"/>
            <a:ext cx="4167271" cy="6858000"/>
          </a:xfrm>
          <a:custGeom>
            <a:rect b="b" l="l" r="r" t="t"/>
            <a:pathLst>
              <a:path extrusionOk="0" h="6858000" w="4167271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11"/>
          <p:cNvSpPr txBox="1"/>
          <p:nvPr>
            <p:ph type="title"/>
          </p:nvPr>
        </p:nvSpPr>
        <p:spPr>
          <a:xfrm>
            <a:off x="686834" y="1153572"/>
            <a:ext cx="3200400" cy="4461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You Are Not Alone: Community Partnerships and Advocacy</a:t>
            </a:r>
            <a:endParaRPr/>
          </a:p>
        </p:txBody>
      </p:sp>
      <p:sp>
        <p:nvSpPr>
          <p:cNvPr id="179" name="Google Shape;179;p11"/>
          <p:cNvSpPr/>
          <p:nvPr/>
        </p:nvSpPr>
        <p:spPr>
          <a:xfrm flipH="1" rot="10800000">
            <a:off x="7550402" y="2455479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11"/>
          <p:cNvSpPr txBox="1"/>
          <p:nvPr>
            <p:ph idx="1" type="body"/>
          </p:nvPr>
        </p:nvSpPr>
        <p:spPr>
          <a:xfrm>
            <a:off x="4447308" y="591344"/>
            <a:ext cx="6906491" cy="55856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Group exercise!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Brainstorm some causes that are of importance to your community right now. (Group of 3-4)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Identify potential partners in your communities.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Complete the workshop reflection and the program planning sheet.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2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12"/>
          <p:cNvSpPr/>
          <p:nvPr/>
        </p:nvSpPr>
        <p:spPr>
          <a:xfrm>
            <a:off x="1" y="0"/>
            <a:ext cx="4167271" cy="6858000"/>
          </a:xfrm>
          <a:custGeom>
            <a:rect b="b" l="l" r="r" t="t"/>
            <a:pathLst>
              <a:path extrusionOk="0" h="6858000" w="4167271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12"/>
          <p:cNvSpPr txBox="1"/>
          <p:nvPr>
            <p:ph type="title"/>
          </p:nvPr>
        </p:nvSpPr>
        <p:spPr>
          <a:xfrm>
            <a:off x="686834" y="1153572"/>
            <a:ext cx="3200400" cy="4461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You Are Not Alone: Community Partnerships and Advocacy</a:t>
            </a:r>
            <a:endParaRPr/>
          </a:p>
        </p:txBody>
      </p:sp>
      <p:sp>
        <p:nvSpPr>
          <p:cNvPr id="188" name="Google Shape;188;p12"/>
          <p:cNvSpPr/>
          <p:nvPr/>
        </p:nvSpPr>
        <p:spPr>
          <a:xfrm flipH="1" rot="10800000">
            <a:off x="7550402" y="2455479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12"/>
          <p:cNvSpPr txBox="1"/>
          <p:nvPr>
            <p:ph idx="1" type="body"/>
          </p:nvPr>
        </p:nvSpPr>
        <p:spPr>
          <a:xfrm>
            <a:off x="4447308" y="591344"/>
            <a:ext cx="6906491" cy="55856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1800"/>
              <a:t>Resources: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i="1" lang="en-US" sz="1800"/>
              <a:t>AASLAdvocacyToolkit_180209</a:t>
            </a:r>
            <a:r>
              <a:rPr lang="en-US" sz="1800"/>
              <a:t>, American Association of School Libraries - A Division of the American Library Association.” , Feb. 2018, https://www.ala.org/aasl/.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“Wichita Public Library.” Library Partnerships, https://www.wichitalibrary.org/library-partnerships#:~:text=A%20partnership%20is%20defined%20as,the%20Library%20and%20another%20entity. </a:t>
            </a:r>
            <a:endParaRPr/>
          </a:p>
          <a:p>
            <a:pPr indent="-1143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190" name="Google Shape;190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675747" y="4430707"/>
            <a:ext cx="1391183" cy="13911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375806" y="441545"/>
            <a:ext cx="1691124" cy="17348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1d15303475c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Examples</a:t>
            </a:r>
            <a:endParaRPr/>
          </a:p>
        </p:txBody>
      </p:sp>
      <p:sp>
        <p:nvSpPr>
          <p:cNvPr id="197" name="Google Shape;197;g1d15303475c_0_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AutoNum type="arabicPeriod"/>
            </a:pPr>
            <a:r>
              <a:rPr lang="en-US" u="sng">
                <a:solidFill>
                  <a:schemeClr val="hlink"/>
                </a:solidFill>
                <a:hlinkClick r:id="rId3"/>
              </a:rPr>
              <a:t>Charlotte Mecklenburg Library &amp; Novant Health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 u="sng">
                <a:solidFill>
                  <a:schemeClr val="hlink"/>
                </a:solidFill>
                <a:hlinkClick r:id="rId4"/>
              </a:rPr>
              <a:t>Richland Public Library (Social Workers)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 u="sng">
                <a:solidFill>
                  <a:schemeClr val="hlink"/>
                </a:solidFill>
                <a:hlinkClick r:id="rId5"/>
              </a:rPr>
              <a:t>Community IDs at Wake County Public Library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 u="sng">
                <a:solidFill>
                  <a:schemeClr val="hlink"/>
                </a:solidFill>
                <a:hlinkClick r:id="rId6"/>
              </a:rPr>
              <a:t>Banned Books Week</a:t>
            </a:r>
            <a:r>
              <a:rPr lang="en-US"/>
              <a:t> (October 1 - 7, 2023)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2"/>
          <p:cNvSpPr/>
          <p:nvPr/>
        </p:nvSpPr>
        <p:spPr>
          <a:xfrm>
            <a:off x="1" y="0"/>
            <a:ext cx="4167271" cy="6858000"/>
          </a:xfrm>
          <a:custGeom>
            <a:rect b="b" l="l" r="r" t="t"/>
            <a:pathLst>
              <a:path extrusionOk="0" h="6858000" w="4167271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2"/>
          <p:cNvSpPr txBox="1"/>
          <p:nvPr>
            <p:ph type="title"/>
          </p:nvPr>
        </p:nvSpPr>
        <p:spPr>
          <a:xfrm>
            <a:off x="686834" y="1153572"/>
            <a:ext cx="3200400" cy="4461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You Are Not Alone: Community Partnerships and Advocacy</a:t>
            </a:r>
            <a:endParaRPr/>
          </a:p>
        </p:txBody>
      </p:sp>
      <p:sp>
        <p:nvSpPr>
          <p:cNvPr id="98" name="Google Shape;98;p2"/>
          <p:cNvSpPr/>
          <p:nvPr/>
        </p:nvSpPr>
        <p:spPr>
          <a:xfrm flipH="1" rot="10800000">
            <a:off x="7550402" y="2455479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2"/>
          <p:cNvSpPr txBox="1"/>
          <p:nvPr>
            <p:ph idx="1" type="body"/>
          </p:nvPr>
        </p:nvSpPr>
        <p:spPr>
          <a:xfrm>
            <a:off x="4447308" y="591344"/>
            <a:ext cx="6906491" cy="55856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This session will examine community partnerships as a form of advocacy.  </a:t>
            </a:r>
            <a:endParaRPr/>
          </a:p>
          <a:p>
            <a:pPr indent="-762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Define advocacy and partnerships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Discuss why partnerships are important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Group exercise </a:t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p14:dur="100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3"/>
          <p:cNvSpPr/>
          <p:nvPr/>
        </p:nvSpPr>
        <p:spPr>
          <a:xfrm>
            <a:off x="1" y="0"/>
            <a:ext cx="4167271" cy="6858000"/>
          </a:xfrm>
          <a:custGeom>
            <a:rect b="b" l="l" r="r" t="t"/>
            <a:pathLst>
              <a:path extrusionOk="0" h="6858000" w="4167271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3"/>
          <p:cNvSpPr txBox="1"/>
          <p:nvPr>
            <p:ph type="title"/>
          </p:nvPr>
        </p:nvSpPr>
        <p:spPr>
          <a:xfrm>
            <a:off x="686834" y="1153572"/>
            <a:ext cx="3200400" cy="4461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You Are Not Alone: Community Partnerships and Advocacy</a:t>
            </a:r>
            <a:endParaRPr/>
          </a:p>
        </p:txBody>
      </p:sp>
      <p:sp>
        <p:nvSpPr>
          <p:cNvPr id="107" name="Google Shape;107;p3"/>
          <p:cNvSpPr/>
          <p:nvPr/>
        </p:nvSpPr>
        <p:spPr>
          <a:xfrm flipH="1" rot="10800000">
            <a:off x="7550402" y="2455479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3"/>
          <p:cNvSpPr txBox="1"/>
          <p:nvPr>
            <p:ph idx="1" type="body"/>
          </p:nvPr>
        </p:nvSpPr>
        <p:spPr>
          <a:xfrm>
            <a:off x="4447308" y="591344"/>
            <a:ext cx="6906491" cy="55856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1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What comes to mind when you “hear” the term advocacy campaign?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Summer Reading or Break programs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National Library Week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Banned Books Week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PLA Partnerships and Advocacy Committee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p14:dur="100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4"/>
          <p:cNvSpPr/>
          <p:nvPr/>
        </p:nvSpPr>
        <p:spPr>
          <a:xfrm>
            <a:off x="1" y="0"/>
            <a:ext cx="4167271" cy="6858000"/>
          </a:xfrm>
          <a:custGeom>
            <a:rect b="b" l="l" r="r" t="t"/>
            <a:pathLst>
              <a:path extrusionOk="0" h="6858000" w="4167271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4"/>
          <p:cNvSpPr txBox="1"/>
          <p:nvPr>
            <p:ph type="title"/>
          </p:nvPr>
        </p:nvSpPr>
        <p:spPr>
          <a:xfrm>
            <a:off x="686834" y="1153572"/>
            <a:ext cx="3200400" cy="4461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You Are Not Alone: Community Partnerships and Advocacy</a:t>
            </a:r>
            <a:endParaRPr/>
          </a:p>
        </p:txBody>
      </p:sp>
      <p:sp>
        <p:nvSpPr>
          <p:cNvPr id="116" name="Google Shape;116;p4"/>
          <p:cNvSpPr/>
          <p:nvPr/>
        </p:nvSpPr>
        <p:spPr>
          <a:xfrm flipH="1" rot="10800000">
            <a:off x="7550402" y="2455479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4"/>
          <p:cNvSpPr txBox="1"/>
          <p:nvPr>
            <p:ph idx="1" type="body"/>
          </p:nvPr>
        </p:nvSpPr>
        <p:spPr>
          <a:xfrm>
            <a:off x="4447308" y="591344"/>
            <a:ext cx="6906491" cy="55856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What does advocacy mean to you?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Advocacy – “an ongoing process of building partnerships so that others will act for and with you, turning passive support into educated action for the library program“ - American Association of School Librarian's (AASL) 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5"/>
          <p:cNvSpPr/>
          <p:nvPr/>
        </p:nvSpPr>
        <p:spPr>
          <a:xfrm>
            <a:off x="1" y="0"/>
            <a:ext cx="4167271" cy="6858000"/>
          </a:xfrm>
          <a:custGeom>
            <a:rect b="b" l="l" r="r" t="t"/>
            <a:pathLst>
              <a:path extrusionOk="0" h="6858000" w="4167271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5"/>
          <p:cNvSpPr txBox="1"/>
          <p:nvPr>
            <p:ph type="title"/>
          </p:nvPr>
        </p:nvSpPr>
        <p:spPr>
          <a:xfrm>
            <a:off x="686834" y="1153572"/>
            <a:ext cx="3200400" cy="4461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You Are Not Alone: Community Partnerships and Advocacy</a:t>
            </a:r>
            <a:endParaRPr/>
          </a:p>
        </p:txBody>
      </p:sp>
      <p:sp>
        <p:nvSpPr>
          <p:cNvPr id="125" name="Google Shape;125;p5"/>
          <p:cNvSpPr/>
          <p:nvPr/>
        </p:nvSpPr>
        <p:spPr>
          <a:xfrm flipH="1" rot="10800000">
            <a:off x="7550402" y="2455479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5"/>
          <p:cNvSpPr txBox="1"/>
          <p:nvPr>
            <p:ph idx="1" type="body"/>
          </p:nvPr>
        </p:nvSpPr>
        <p:spPr>
          <a:xfrm>
            <a:off x="4447308" y="591344"/>
            <a:ext cx="6906491" cy="55856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What does partnership mean to you?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Partnership – “a collaboration that results in an exchange of services, use of facilities, a newly-created service or event, or other transactions between the Library and another entity.” (Wichita Public Library definition)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6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6"/>
          <p:cNvSpPr/>
          <p:nvPr/>
        </p:nvSpPr>
        <p:spPr>
          <a:xfrm>
            <a:off x="1" y="0"/>
            <a:ext cx="4167271" cy="6858000"/>
          </a:xfrm>
          <a:custGeom>
            <a:rect b="b" l="l" r="r" t="t"/>
            <a:pathLst>
              <a:path extrusionOk="0" h="6858000" w="4167271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6"/>
          <p:cNvSpPr txBox="1"/>
          <p:nvPr>
            <p:ph type="title"/>
          </p:nvPr>
        </p:nvSpPr>
        <p:spPr>
          <a:xfrm>
            <a:off x="686834" y="1153572"/>
            <a:ext cx="3200400" cy="4461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You Are Not Alone: Community Partnerships and Advocacy</a:t>
            </a:r>
            <a:endParaRPr/>
          </a:p>
        </p:txBody>
      </p:sp>
      <p:sp>
        <p:nvSpPr>
          <p:cNvPr id="134" name="Google Shape;134;p6"/>
          <p:cNvSpPr/>
          <p:nvPr/>
        </p:nvSpPr>
        <p:spPr>
          <a:xfrm flipH="1" rot="10800000">
            <a:off x="7550402" y="2455479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6"/>
          <p:cNvSpPr txBox="1"/>
          <p:nvPr>
            <p:ph idx="1" type="body"/>
          </p:nvPr>
        </p:nvSpPr>
        <p:spPr>
          <a:xfrm>
            <a:off x="4447308" y="591344"/>
            <a:ext cx="6906491" cy="55856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What does advocacy mean to you?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Advocacy – “an ongoing process of building partnerships so that others will act for and with you, turning passive support into educated action for the library program“ 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American Association of School Librarians (AASL)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7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7"/>
          <p:cNvSpPr/>
          <p:nvPr/>
        </p:nvSpPr>
        <p:spPr>
          <a:xfrm>
            <a:off x="1" y="0"/>
            <a:ext cx="4167271" cy="6858000"/>
          </a:xfrm>
          <a:custGeom>
            <a:rect b="b" l="l" r="r" t="t"/>
            <a:pathLst>
              <a:path extrusionOk="0" h="6858000" w="4167271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7"/>
          <p:cNvSpPr txBox="1"/>
          <p:nvPr>
            <p:ph type="title"/>
          </p:nvPr>
        </p:nvSpPr>
        <p:spPr>
          <a:xfrm>
            <a:off x="686834" y="1153572"/>
            <a:ext cx="3200400" cy="4461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You Are Not Alone: Community Partnerships and Advocacy</a:t>
            </a:r>
            <a:endParaRPr/>
          </a:p>
        </p:txBody>
      </p:sp>
      <p:sp>
        <p:nvSpPr>
          <p:cNvPr id="143" name="Google Shape;143;p7"/>
          <p:cNvSpPr/>
          <p:nvPr/>
        </p:nvSpPr>
        <p:spPr>
          <a:xfrm flipH="1" rot="10800000">
            <a:off x="7550402" y="2455479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7"/>
          <p:cNvSpPr txBox="1"/>
          <p:nvPr>
            <p:ph idx="1" type="body"/>
          </p:nvPr>
        </p:nvSpPr>
        <p:spPr>
          <a:xfrm>
            <a:off x="4447308" y="591344"/>
            <a:ext cx="6906491" cy="55856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Why are partnerships important for advocacy?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You’ve identified causes that have community-wide implications.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You’ve identified goals that can be better pursued with expanded networks and resources.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Shared goals can result in laws, legislation or policy changes.</a:t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8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8"/>
          <p:cNvSpPr/>
          <p:nvPr/>
        </p:nvSpPr>
        <p:spPr>
          <a:xfrm>
            <a:off x="1" y="0"/>
            <a:ext cx="4167271" cy="6858000"/>
          </a:xfrm>
          <a:custGeom>
            <a:rect b="b" l="l" r="r" t="t"/>
            <a:pathLst>
              <a:path extrusionOk="0" h="6858000" w="4167271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8"/>
          <p:cNvSpPr txBox="1"/>
          <p:nvPr>
            <p:ph type="title"/>
          </p:nvPr>
        </p:nvSpPr>
        <p:spPr>
          <a:xfrm>
            <a:off x="686834" y="1153572"/>
            <a:ext cx="3200400" cy="4461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You Are Not Alone: Community Partnerships and Advocacy</a:t>
            </a:r>
            <a:endParaRPr/>
          </a:p>
        </p:txBody>
      </p:sp>
      <p:sp>
        <p:nvSpPr>
          <p:cNvPr id="152" name="Google Shape;152;p8"/>
          <p:cNvSpPr/>
          <p:nvPr/>
        </p:nvSpPr>
        <p:spPr>
          <a:xfrm flipH="1" rot="10800000">
            <a:off x="7550402" y="2455479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8"/>
          <p:cNvSpPr txBox="1"/>
          <p:nvPr>
            <p:ph idx="1" type="body"/>
          </p:nvPr>
        </p:nvSpPr>
        <p:spPr>
          <a:xfrm>
            <a:off x="4447308" y="591344"/>
            <a:ext cx="6906491" cy="55856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Why are partnerships important for advocacy?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You’ve identified causes that have community-wide implications. 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What are some causes that are of importance to your communities right now?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How might a partnership or coalition help address these issues?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Who might a library partner with to address some of these issues?</a:t>
            </a:r>
            <a:endParaRPr/>
          </a:p>
          <a:p>
            <a:pPr indent="-762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9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9"/>
          <p:cNvSpPr/>
          <p:nvPr/>
        </p:nvSpPr>
        <p:spPr>
          <a:xfrm>
            <a:off x="1" y="0"/>
            <a:ext cx="4167271" cy="6858000"/>
          </a:xfrm>
          <a:custGeom>
            <a:rect b="b" l="l" r="r" t="t"/>
            <a:pathLst>
              <a:path extrusionOk="0" h="6858000" w="4167271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9"/>
          <p:cNvSpPr txBox="1"/>
          <p:nvPr>
            <p:ph type="title"/>
          </p:nvPr>
        </p:nvSpPr>
        <p:spPr>
          <a:xfrm>
            <a:off x="686834" y="1153572"/>
            <a:ext cx="3200400" cy="4461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You Are Not Alone: Community Partnerships and Advocacy</a:t>
            </a:r>
            <a:endParaRPr/>
          </a:p>
        </p:txBody>
      </p:sp>
      <p:sp>
        <p:nvSpPr>
          <p:cNvPr id="161" name="Google Shape;161;p9"/>
          <p:cNvSpPr/>
          <p:nvPr/>
        </p:nvSpPr>
        <p:spPr>
          <a:xfrm flipH="1" rot="10800000">
            <a:off x="7550402" y="2455479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9"/>
          <p:cNvSpPr txBox="1"/>
          <p:nvPr>
            <p:ph idx="1" type="body"/>
          </p:nvPr>
        </p:nvSpPr>
        <p:spPr>
          <a:xfrm>
            <a:off x="4447308" y="591344"/>
            <a:ext cx="6906491" cy="55856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Why are partnerships important for advocacy?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You’ve identified goals that can be better pursued with expanded networks and resources. 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How has your library expanded networks and resources to offer services?</a:t>
            </a:r>
            <a:endParaRPr/>
          </a:p>
          <a:p>
            <a:pPr indent="-762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2023-03-09T21:03:15Z</dcterms:created>
  <dc:creator>Pringle, LaJuan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0x010100FFB0378F3670F4478DE8F04B3D9A3751</vt:lpwstr>
  </property>
</Properties>
</file>